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2"/>
  </p:notesMasterIdLst>
  <p:sldIdLst>
    <p:sldId id="256" r:id="rId2"/>
    <p:sldId id="292" r:id="rId3"/>
    <p:sldId id="308" r:id="rId4"/>
    <p:sldId id="303" r:id="rId5"/>
    <p:sldId id="287" r:id="rId6"/>
    <p:sldId id="306" r:id="rId7"/>
    <p:sldId id="295" r:id="rId8"/>
    <p:sldId id="288" r:id="rId9"/>
    <p:sldId id="296" r:id="rId10"/>
    <p:sldId id="272" r:id="rId11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887" autoAdjust="0"/>
  </p:normalViewPr>
  <p:slideViewPr>
    <p:cSldViewPr>
      <p:cViewPr varScale="1">
        <p:scale>
          <a:sx n="62" d="100"/>
          <a:sy n="62" d="100"/>
        </p:scale>
        <p:origin x="-2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Kto pracuje na podobnych stanowiskach (mężczyźni)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1"/>
              <c:spPr>
                <a:solidFill>
                  <a:schemeClr val="accent2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Arkusz1!$A$2:$A$5</c:f>
              <c:strCache>
                <c:ptCount val="4"/>
                <c:pt idx="0">
                  <c:v>Głównie mężczyźni</c:v>
                </c:pt>
                <c:pt idx="1">
                  <c:v>Głównie kobiety</c:v>
                </c:pt>
                <c:pt idx="2">
                  <c:v>W równym stopniu kobiety i mężczyźni</c:v>
                </c:pt>
                <c:pt idx="3">
                  <c:v>Nie wiem/trudno powiedzieć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70.0</c:v>
                </c:pt>
                <c:pt idx="1">
                  <c:v>8.0</c:v>
                </c:pt>
                <c:pt idx="2">
                  <c:v>17.0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5997157723216"/>
          <c:y val="0.309553488309728"/>
          <c:w val="0.34048693663667"/>
          <c:h val="0.643323873975688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Kto pracuje na podobnych stanowiskach (kobiety)</c:v>
                </c:pt>
              </c:strCache>
            </c:strRef>
          </c:tx>
          <c:spPr>
            <a:solidFill>
              <a:schemeClr val="accent6"/>
            </a:solidFill>
          </c:spPr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bg2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Arkusz1!$A$2:$A$5</c:f>
              <c:strCache>
                <c:ptCount val="4"/>
                <c:pt idx="0">
                  <c:v>Głównie mężczyźni</c:v>
                </c:pt>
                <c:pt idx="1">
                  <c:v>Głównie kobiety</c:v>
                </c:pt>
                <c:pt idx="2">
                  <c:v>W równym stopniu kobiety i mężczyźni</c:v>
                </c:pt>
                <c:pt idx="3">
                  <c:v>Nie wiem/trudno powiedzieć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7.0</c:v>
                </c:pt>
                <c:pt idx="1">
                  <c:v>62.0</c:v>
                </c:pt>
                <c:pt idx="2">
                  <c:v>25.0</c:v>
                </c:pt>
                <c:pt idx="3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7710567429838"/>
          <c:y val="0.355395669291339"/>
          <c:w val="0.346318699745609"/>
          <c:h val="0.594716641653752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Kobiety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bez umowy</c:v>
                </c:pt>
                <c:pt idx="1">
                  <c:v>umowa o dzieło</c:v>
                </c:pt>
                <c:pt idx="2">
                  <c:v>umowa zlecenie</c:v>
                </c:pt>
                <c:pt idx="3">
                  <c:v>samozatrudnienie</c:v>
                </c:pt>
                <c:pt idx="4">
                  <c:v>umowa o pracę na czas określony</c:v>
                </c:pt>
                <c:pt idx="5">
                  <c:v>umowa o pracę na czas nieokreślony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0.01</c:v>
                </c:pt>
                <c:pt idx="1">
                  <c:v>0.01</c:v>
                </c:pt>
                <c:pt idx="2">
                  <c:v>0.08</c:v>
                </c:pt>
                <c:pt idx="3">
                  <c:v>0.08</c:v>
                </c:pt>
                <c:pt idx="4">
                  <c:v>0.22</c:v>
                </c:pt>
                <c:pt idx="5">
                  <c:v>0.6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Mężczyźni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bez umowy</c:v>
                </c:pt>
                <c:pt idx="1">
                  <c:v>umowa o dzieło</c:v>
                </c:pt>
                <c:pt idx="2">
                  <c:v>umowa zlecenie</c:v>
                </c:pt>
                <c:pt idx="3">
                  <c:v>samozatrudnienie</c:v>
                </c:pt>
                <c:pt idx="4">
                  <c:v>umowa o pracę na czas określony</c:v>
                </c:pt>
                <c:pt idx="5">
                  <c:v>umowa o pracę na czas nieokreślony</c:v>
                </c:pt>
              </c:strCache>
            </c:strRef>
          </c:cat>
          <c:val>
            <c:numRef>
              <c:f>Arkusz1!$C$2:$C$7</c:f>
              <c:numCache>
                <c:formatCode>0%</c:formatCode>
                <c:ptCount val="6"/>
                <c:pt idx="0">
                  <c:v>0.04</c:v>
                </c:pt>
                <c:pt idx="1">
                  <c:v>0.02</c:v>
                </c:pt>
                <c:pt idx="2">
                  <c:v>0.06</c:v>
                </c:pt>
                <c:pt idx="3">
                  <c:v>0.07</c:v>
                </c:pt>
                <c:pt idx="4">
                  <c:v>0.22</c:v>
                </c:pt>
                <c:pt idx="5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4438984"/>
        <c:axId val="-2066587624"/>
      </c:barChart>
      <c:catAx>
        <c:axId val="-2024438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-2066587624"/>
        <c:crosses val="autoZero"/>
        <c:auto val="1"/>
        <c:lblAlgn val="ctr"/>
        <c:lblOffset val="100"/>
        <c:noMultiLvlLbl val="0"/>
      </c:catAx>
      <c:valAx>
        <c:axId val="-20665876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024438984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Arkusz1!$A$2</c:f>
              <c:strCache>
                <c:ptCount val="1"/>
                <c:pt idx="0">
                  <c:v>Średnia liczba godzin przepracowanych w tygodniu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41.0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Mężczyźni</c:v>
                </c:pt>
              </c:strCache>
            </c:strRef>
          </c:tx>
          <c:invertIfNegative val="0"/>
          <c:cat>
            <c:strRef>
              <c:f>Arkusz1!$A$2</c:f>
              <c:strCache>
                <c:ptCount val="1"/>
                <c:pt idx="0">
                  <c:v>Średnia liczba godzin przepracowanych w tygodniu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09299672"/>
        <c:axId val="-2086135096"/>
      </c:barChart>
      <c:catAx>
        <c:axId val="-2109299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86135096"/>
        <c:crosses val="autoZero"/>
        <c:auto val="1"/>
        <c:lblAlgn val="ctr"/>
        <c:lblOffset val="100"/>
        <c:noMultiLvlLbl val="0"/>
      </c:catAx>
      <c:valAx>
        <c:axId val="-2086135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109299672"/>
        <c:crosses val="autoZero"/>
        <c:crossBetween val="between"/>
        <c:majorUnit val="1.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pl-PL" b="0" dirty="0" smtClean="0"/>
              <a:t>Pracodawca/czyni</a:t>
            </a:r>
            <a:r>
              <a:rPr lang="pl-PL" b="0" baseline="0" dirty="0" smtClean="0"/>
              <a:t> oczekuje, że będę dostępny/a w trakcie czasu wolnego</a:t>
            </a:r>
            <a:endParaRPr lang="pl-PL" b="0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Zdecydowanie nie</c:v>
                </c:pt>
              </c:strCache>
            </c:strRef>
          </c:tx>
          <c:invertIfNegative val="0"/>
          <c:cat>
            <c:strRef>
              <c:f>Arkusz1!$A$2:$A$3</c:f>
              <c:strCache>
                <c:ptCount val="2"/>
                <c:pt idx="0">
                  <c:v>Mężczyźni</c:v>
                </c:pt>
                <c:pt idx="1">
                  <c:v>Kobiety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11.0</c:v>
                </c:pt>
                <c:pt idx="1">
                  <c:v>16.0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Arkusz1!$A$2:$A$3</c:f>
              <c:strCache>
                <c:ptCount val="2"/>
                <c:pt idx="0">
                  <c:v>Mężczyźni</c:v>
                </c:pt>
                <c:pt idx="1">
                  <c:v>Kobiety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36.0</c:v>
                </c:pt>
                <c:pt idx="1">
                  <c:v>36.0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Raczej tak</c:v>
                </c:pt>
              </c:strCache>
            </c:strRef>
          </c:tx>
          <c:invertIfNegative val="0"/>
          <c:cat>
            <c:strRef>
              <c:f>Arkusz1!$A$2:$A$3</c:f>
              <c:strCache>
                <c:ptCount val="2"/>
                <c:pt idx="0">
                  <c:v>Mężczyźni</c:v>
                </c:pt>
                <c:pt idx="1">
                  <c:v>Kobiety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  <c:pt idx="0">
                  <c:v>39.0</c:v>
                </c:pt>
                <c:pt idx="1">
                  <c:v>32.0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Arkusz1!$A$2:$A$3</c:f>
              <c:strCache>
                <c:ptCount val="2"/>
                <c:pt idx="0">
                  <c:v>Mężczyźni</c:v>
                </c:pt>
                <c:pt idx="1">
                  <c:v>Kobiety</c:v>
                </c:pt>
              </c:strCache>
            </c:strRef>
          </c:cat>
          <c:val>
            <c:numRef>
              <c:f>Arkusz1!$E$2:$E$3</c:f>
              <c:numCache>
                <c:formatCode>General</c:formatCode>
                <c:ptCount val="2"/>
                <c:pt idx="0">
                  <c:v>14.0</c:v>
                </c:pt>
                <c:pt idx="1">
                  <c:v>16.0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18447432"/>
        <c:axId val="-2080877064"/>
      </c:barChart>
      <c:catAx>
        <c:axId val="2118447432"/>
        <c:scaling>
          <c:orientation val="minMax"/>
        </c:scaling>
        <c:delete val="0"/>
        <c:axPos val="l"/>
        <c:majorTickMark val="none"/>
        <c:minorTickMark val="none"/>
        <c:tickLblPos val="nextTo"/>
        <c:crossAx val="-2080877064"/>
        <c:crosses val="autoZero"/>
        <c:auto val="1"/>
        <c:lblAlgn val="ctr"/>
        <c:lblOffset val="100"/>
        <c:noMultiLvlLbl val="0"/>
      </c:catAx>
      <c:valAx>
        <c:axId val="-208087706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2118447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278F3-4394-6844-AB68-855E537359FD}" type="doc">
      <dgm:prSet loTypeId="urn:microsoft.com/office/officeart/2005/8/layout/radial4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36C9B69B-8CCB-E74F-AF36-07D2D0F4F826}">
      <dgm:prSet phldrT="[Tekst]"/>
      <dgm:spPr/>
      <dgm:t>
        <a:bodyPr/>
        <a:lstStyle/>
        <a:p>
          <a:r>
            <a:rPr lang="pl-PL" noProof="0" dirty="0" smtClean="0">
              <a:latin typeface="Calibri"/>
              <a:cs typeface="Calibri"/>
            </a:rPr>
            <a:t>Sytuacja kobiet</a:t>
          </a:r>
          <a:endParaRPr lang="pl-PL" noProof="0" dirty="0">
            <a:latin typeface="Calibri"/>
            <a:cs typeface="Calibri"/>
          </a:endParaRPr>
        </a:p>
      </dgm:t>
    </dgm:pt>
    <dgm:pt modelId="{B3F5B70E-BCBD-F34B-995C-E084CFA217C8}" type="parTrans" cxnId="{F239ADEA-D52A-F644-BE8F-559661D79F2E}">
      <dgm:prSet/>
      <dgm:spPr/>
      <dgm:t>
        <a:bodyPr/>
        <a:lstStyle/>
        <a:p>
          <a:endParaRPr lang="en-GB"/>
        </a:p>
      </dgm:t>
    </dgm:pt>
    <dgm:pt modelId="{C2DA9830-ECAC-FA4A-BAB4-0D574F237D3C}" type="sibTrans" cxnId="{F239ADEA-D52A-F644-BE8F-559661D79F2E}">
      <dgm:prSet/>
      <dgm:spPr/>
      <dgm:t>
        <a:bodyPr/>
        <a:lstStyle/>
        <a:p>
          <a:endParaRPr lang="en-GB"/>
        </a:p>
      </dgm:t>
    </dgm:pt>
    <dgm:pt modelId="{FE3A2906-6848-1B40-8447-866E1D7814B1}">
      <dgm:prSet phldrT="[Tekst]"/>
      <dgm:spPr/>
      <dgm:t>
        <a:bodyPr/>
        <a:lstStyle/>
        <a:p>
          <a:r>
            <a:rPr lang="pl-PL" noProof="0" dirty="0" smtClean="0">
              <a:latin typeface="Calibri"/>
              <a:cs typeface="Calibri"/>
            </a:rPr>
            <a:t>Niższy udział na rynku pracy</a:t>
          </a:r>
          <a:endParaRPr lang="pl-PL" noProof="0" dirty="0">
            <a:latin typeface="Calibri"/>
            <a:cs typeface="Calibri"/>
          </a:endParaRPr>
        </a:p>
      </dgm:t>
    </dgm:pt>
    <dgm:pt modelId="{9E566600-86A2-8A41-9E09-2B68F5932E1E}" type="parTrans" cxnId="{003FF30B-5B3F-B84F-BA0B-4BA869145469}">
      <dgm:prSet/>
      <dgm:spPr/>
      <dgm:t>
        <a:bodyPr/>
        <a:lstStyle/>
        <a:p>
          <a:endParaRPr lang="en-GB"/>
        </a:p>
      </dgm:t>
    </dgm:pt>
    <dgm:pt modelId="{C56C2889-852D-9F44-924F-4CB3BE19F80F}" type="sibTrans" cxnId="{003FF30B-5B3F-B84F-BA0B-4BA869145469}">
      <dgm:prSet/>
      <dgm:spPr/>
      <dgm:t>
        <a:bodyPr/>
        <a:lstStyle/>
        <a:p>
          <a:endParaRPr lang="en-GB"/>
        </a:p>
      </dgm:t>
    </dgm:pt>
    <dgm:pt modelId="{6A1829F1-72D8-E74E-92CC-940F41965DC8}">
      <dgm:prSet phldrT="[Tekst]"/>
      <dgm:spPr/>
      <dgm:t>
        <a:bodyPr/>
        <a:lstStyle/>
        <a:p>
          <a:r>
            <a:rPr lang="pl-PL" noProof="0" dirty="0" smtClean="0">
              <a:latin typeface="Calibri"/>
              <a:cs typeface="Calibri"/>
            </a:rPr>
            <a:t>Niższe dochody</a:t>
          </a:r>
          <a:endParaRPr lang="pl-PL" noProof="0" dirty="0">
            <a:latin typeface="Calibri"/>
            <a:cs typeface="Calibri"/>
          </a:endParaRPr>
        </a:p>
      </dgm:t>
    </dgm:pt>
    <dgm:pt modelId="{8A9E45E9-C28F-F644-A0D1-9203C39E47DE}" type="parTrans" cxnId="{DA29FAE2-C31B-434A-8E7D-E61D16B1CDFA}">
      <dgm:prSet/>
      <dgm:spPr/>
      <dgm:t>
        <a:bodyPr/>
        <a:lstStyle/>
        <a:p>
          <a:endParaRPr lang="en-GB"/>
        </a:p>
      </dgm:t>
    </dgm:pt>
    <dgm:pt modelId="{9E8CA54C-B02A-9249-B91B-2059ECCE6186}" type="sibTrans" cxnId="{DA29FAE2-C31B-434A-8E7D-E61D16B1CDFA}">
      <dgm:prSet/>
      <dgm:spPr/>
      <dgm:t>
        <a:bodyPr/>
        <a:lstStyle/>
        <a:p>
          <a:endParaRPr lang="en-GB"/>
        </a:p>
      </dgm:t>
    </dgm:pt>
    <dgm:pt modelId="{9B1F9FBD-87DB-DB41-A535-3AE45E8E66E5}">
      <dgm:prSet phldrT="[Tekst]"/>
      <dgm:spPr/>
      <dgm:t>
        <a:bodyPr/>
        <a:lstStyle/>
        <a:p>
          <a:r>
            <a:rPr lang="pl-PL" noProof="0" smtClean="0">
              <a:latin typeface="Calibri"/>
              <a:cs typeface="Calibri"/>
            </a:rPr>
            <a:t>Rzadziej kierują pracą innych</a:t>
          </a:r>
          <a:endParaRPr lang="pl-PL" noProof="0">
            <a:latin typeface="Calibri"/>
            <a:cs typeface="Calibri"/>
          </a:endParaRPr>
        </a:p>
      </dgm:t>
    </dgm:pt>
    <dgm:pt modelId="{6496612B-63E4-7542-8CC4-51F50536AC22}" type="parTrans" cxnId="{6024CA7A-CCE7-D042-AE4A-7EC91729B316}">
      <dgm:prSet/>
      <dgm:spPr/>
      <dgm:t>
        <a:bodyPr/>
        <a:lstStyle/>
        <a:p>
          <a:endParaRPr lang="en-GB"/>
        </a:p>
      </dgm:t>
    </dgm:pt>
    <dgm:pt modelId="{5698C810-7AA3-4144-A044-C125F5275B4C}" type="sibTrans" cxnId="{6024CA7A-CCE7-D042-AE4A-7EC91729B316}">
      <dgm:prSet/>
      <dgm:spPr/>
      <dgm:t>
        <a:bodyPr/>
        <a:lstStyle/>
        <a:p>
          <a:endParaRPr lang="en-GB"/>
        </a:p>
      </dgm:t>
    </dgm:pt>
    <dgm:pt modelId="{E2BDF3CC-159C-3E4D-A3EB-3A7557FC99A0}">
      <dgm:prSet/>
      <dgm:spPr/>
      <dgm:t>
        <a:bodyPr/>
        <a:lstStyle/>
        <a:p>
          <a:r>
            <a:rPr lang="pl-PL" noProof="0" smtClean="0">
              <a:latin typeface="Calibri"/>
              <a:cs typeface="Calibri"/>
            </a:rPr>
            <a:t>Sektor publiczny</a:t>
          </a:r>
          <a:endParaRPr lang="pl-PL" noProof="0">
            <a:latin typeface="Calibri"/>
            <a:cs typeface="Calibri"/>
          </a:endParaRPr>
        </a:p>
      </dgm:t>
    </dgm:pt>
    <dgm:pt modelId="{73243577-4C09-7744-BB85-5C51CCA02B73}" type="parTrans" cxnId="{BE4BBE83-C441-E248-947F-4D9B35898DC4}">
      <dgm:prSet/>
      <dgm:spPr/>
      <dgm:t>
        <a:bodyPr/>
        <a:lstStyle/>
        <a:p>
          <a:endParaRPr lang="en-GB"/>
        </a:p>
      </dgm:t>
    </dgm:pt>
    <dgm:pt modelId="{11DF6C7A-A9B9-0645-ACCD-FC19D383A7FD}" type="sibTrans" cxnId="{BE4BBE83-C441-E248-947F-4D9B35898DC4}">
      <dgm:prSet/>
      <dgm:spPr/>
      <dgm:t>
        <a:bodyPr/>
        <a:lstStyle/>
        <a:p>
          <a:endParaRPr lang="en-GB"/>
        </a:p>
      </dgm:t>
    </dgm:pt>
    <dgm:pt modelId="{0A28F17A-0795-674B-908C-505A5BFC20AA}">
      <dgm:prSet/>
      <dgm:spPr/>
      <dgm:t>
        <a:bodyPr/>
        <a:lstStyle/>
        <a:p>
          <a:r>
            <a:rPr lang="pl-PL" noProof="0" dirty="0" smtClean="0">
              <a:latin typeface="Calibri"/>
              <a:cs typeface="Calibri"/>
            </a:rPr>
            <a:t>Segregacja zawodowa</a:t>
          </a:r>
          <a:endParaRPr lang="pl-PL" noProof="0" dirty="0">
            <a:latin typeface="Calibri"/>
            <a:cs typeface="Calibri"/>
          </a:endParaRPr>
        </a:p>
      </dgm:t>
    </dgm:pt>
    <dgm:pt modelId="{460B8F17-6FCF-334F-8F13-4199538A3F82}" type="parTrans" cxnId="{A02BFC75-46B7-4441-AC39-379A9BD6A4FB}">
      <dgm:prSet/>
      <dgm:spPr/>
      <dgm:t>
        <a:bodyPr/>
        <a:lstStyle/>
        <a:p>
          <a:endParaRPr lang="en-GB"/>
        </a:p>
      </dgm:t>
    </dgm:pt>
    <dgm:pt modelId="{6FF97A1D-F964-494B-8A78-000F42875D1A}" type="sibTrans" cxnId="{A02BFC75-46B7-4441-AC39-379A9BD6A4FB}">
      <dgm:prSet/>
      <dgm:spPr/>
      <dgm:t>
        <a:bodyPr/>
        <a:lstStyle/>
        <a:p>
          <a:endParaRPr lang="en-GB"/>
        </a:p>
      </dgm:t>
    </dgm:pt>
    <dgm:pt modelId="{36444D7F-81D1-A241-A5B9-53EB4E39F707}">
      <dgm:prSet phldrT="[Tekst]"/>
      <dgm:spPr/>
      <dgm:t>
        <a:bodyPr/>
        <a:lstStyle/>
        <a:p>
          <a:endParaRPr lang="pl-PL" noProof="0" dirty="0">
            <a:latin typeface="Calibri"/>
            <a:cs typeface="Calibri"/>
          </a:endParaRPr>
        </a:p>
      </dgm:t>
    </dgm:pt>
    <dgm:pt modelId="{F778B7FC-6E7F-3B4B-8787-66E99A5DD288}" type="sibTrans" cxnId="{87A96466-9949-394F-ABDE-74E6729B8060}">
      <dgm:prSet/>
      <dgm:spPr/>
      <dgm:t>
        <a:bodyPr/>
        <a:lstStyle/>
        <a:p>
          <a:endParaRPr lang="en-GB"/>
        </a:p>
      </dgm:t>
    </dgm:pt>
    <dgm:pt modelId="{93D1BACB-4299-6544-A7F6-6E4B6FF066A4}" type="parTrans" cxnId="{87A96466-9949-394F-ABDE-74E6729B8060}">
      <dgm:prSet/>
      <dgm:spPr/>
      <dgm:t>
        <a:bodyPr/>
        <a:lstStyle/>
        <a:p>
          <a:endParaRPr lang="en-GB"/>
        </a:p>
      </dgm:t>
    </dgm:pt>
    <dgm:pt modelId="{403FC754-0FA0-7841-B740-6FFEC016938B}" type="pres">
      <dgm:prSet presAssocID="{AD0278F3-4394-6844-AB68-855E537359F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21B6834-A467-5640-9660-B868EF16B85C}" type="pres">
      <dgm:prSet presAssocID="{36C9B69B-8CCB-E74F-AF36-07D2D0F4F826}" presName="centerShape" presStyleLbl="node0" presStyleIdx="0" presStyleCnt="1"/>
      <dgm:spPr/>
      <dgm:t>
        <a:bodyPr/>
        <a:lstStyle/>
        <a:p>
          <a:endParaRPr lang="en-GB"/>
        </a:p>
      </dgm:t>
    </dgm:pt>
    <dgm:pt modelId="{2597CED7-E013-B845-8300-403449508041}" type="pres">
      <dgm:prSet presAssocID="{9E566600-86A2-8A41-9E09-2B68F5932E1E}" presName="parTrans" presStyleLbl="bgSibTrans2D1" presStyleIdx="0" presStyleCnt="5"/>
      <dgm:spPr/>
      <dgm:t>
        <a:bodyPr/>
        <a:lstStyle/>
        <a:p>
          <a:endParaRPr lang="en-GB"/>
        </a:p>
      </dgm:t>
    </dgm:pt>
    <dgm:pt modelId="{E513AD9F-151C-5444-B7E1-565C9FB87901}" type="pres">
      <dgm:prSet presAssocID="{FE3A2906-6848-1B40-8447-866E1D7814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B79D8A-9D3A-DF4B-8044-10EE47A2A77C}" type="pres">
      <dgm:prSet presAssocID="{8A9E45E9-C28F-F644-A0D1-9203C39E47DE}" presName="parTrans" presStyleLbl="bgSibTrans2D1" presStyleIdx="1" presStyleCnt="5"/>
      <dgm:spPr/>
      <dgm:t>
        <a:bodyPr/>
        <a:lstStyle/>
        <a:p>
          <a:endParaRPr lang="en-GB"/>
        </a:p>
      </dgm:t>
    </dgm:pt>
    <dgm:pt modelId="{838C17CB-6A17-8743-8CF6-EDBBB0262FBE}" type="pres">
      <dgm:prSet presAssocID="{6A1829F1-72D8-E74E-92CC-940F41965DC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93C317-3E18-C241-8EFC-5657032C36F0}" type="pres">
      <dgm:prSet presAssocID="{6496612B-63E4-7542-8CC4-51F50536AC22}" presName="parTrans" presStyleLbl="bgSibTrans2D1" presStyleIdx="2" presStyleCnt="5"/>
      <dgm:spPr/>
      <dgm:t>
        <a:bodyPr/>
        <a:lstStyle/>
        <a:p>
          <a:endParaRPr lang="en-GB"/>
        </a:p>
      </dgm:t>
    </dgm:pt>
    <dgm:pt modelId="{B4BC18B2-874E-E445-A72B-119000D2C3DA}" type="pres">
      <dgm:prSet presAssocID="{9B1F9FBD-87DB-DB41-A535-3AE45E8E66E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537494-7B56-F94F-B799-39A2FADACE48}" type="pres">
      <dgm:prSet presAssocID="{73243577-4C09-7744-BB85-5C51CCA02B73}" presName="parTrans" presStyleLbl="bgSibTrans2D1" presStyleIdx="3" presStyleCnt="5"/>
      <dgm:spPr/>
      <dgm:t>
        <a:bodyPr/>
        <a:lstStyle/>
        <a:p>
          <a:endParaRPr lang="en-GB"/>
        </a:p>
      </dgm:t>
    </dgm:pt>
    <dgm:pt modelId="{2865A519-310F-D443-854E-8535782B4E03}" type="pres">
      <dgm:prSet presAssocID="{E2BDF3CC-159C-3E4D-A3EB-3A7557FC99A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41D38F-C012-294C-BC24-ECE209CBA6E9}" type="pres">
      <dgm:prSet presAssocID="{460B8F17-6FCF-334F-8F13-4199538A3F82}" presName="parTrans" presStyleLbl="bgSibTrans2D1" presStyleIdx="4" presStyleCnt="5"/>
      <dgm:spPr/>
      <dgm:t>
        <a:bodyPr/>
        <a:lstStyle/>
        <a:p>
          <a:endParaRPr lang="en-GB"/>
        </a:p>
      </dgm:t>
    </dgm:pt>
    <dgm:pt modelId="{53D835E4-DEF9-4247-90D8-A9E1576943AB}" type="pres">
      <dgm:prSet presAssocID="{0A28F17A-0795-674B-908C-505A5BFC20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638F0F8-DAFC-1542-8048-EE6E4BB223B7}" type="presOf" srcId="{6A1829F1-72D8-E74E-92CC-940F41965DC8}" destId="{838C17CB-6A17-8743-8CF6-EDBBB0262FBE}" srcOrd="0" destOrd="0" presId="urn:microsoft.com/office/officeart/2005/8/layout/radial4"/>
    <dgm:cxn modelId="{2BDFDABE-F5C9-E44E-AFF3-CF052391B2B1}" type="presOf" srcId="{FE3A2906-6848-1B40-8447-866E1D7814B1}" destId="{E513AD9F-151C-5444-B7E1-565C9FB87901}" srcOrd="0" destOrd="0" presId="urn:microsoft.com/office/officeart/2005/8/layout/radial4"/>
    <dgm:cxn modelId="{A02BFC75-46B7-4441-AC39-379A9BD6A4FB}" srcId="{36C9B69B-8CCB-E74F-AF36-07D2D0F4F826}" destId="{0A28F17A-0795-674B-908C-505A5BFC20AA}" srcOrd="4" destOrd="0" parTransId="{460B8F17-6FCF-334F-8F13-4199538A3F82}" sibTransId="{6FF97A1D-F964-494B-8A78-000F42875D1A}"/>
    <dgm:cxn modelId="{5D92B614-9C28-A24E-AD4F-3F1F1BF794F6}" type="presOf" srcId="{460B8F17-6FCF-334F-8F13-4199538A3F82}" destId="{DB41D38F-C012-294C-BC24-ECE209CBA6E9}" srcOrd="0" destOrd="0" presId="urn:microsoft.com/office/officeart/2005/8/layout/radial4"/>
    <dgm:cxn modelId="{87A96466-9949-394F-ABDE-74E6729B8060}" srcId="{AD0278F3-4394-6844-AB68-855E537359FD}" destId="{36444D7F-81D1-A241-A5B9-53EB4E39F707}" srcOrd="1" destOrd="0" parTransId="{93D1BACB-4299-6544-A7F6-6E4B6FF066A4}" sibTransId="{F778B7FC-6E7F-3B4B-8787-66E99A5DD288}"/>
    <dgm:cxn modelId="{8932BD80-6B1F-7845-92E8-9A1F09E30D3B}" type="presOf" srcId="{0A28F17A-0795-674B-908C-505A5BFC20AA}" destId="{53D835E4-DEF9-4247-90D8-A9E1576943AB}" srcOrd="0" destOrd="0" presId="urn:microsoft.com/office/officeart/2005/8/layout/radial4"/>
    <dgm:cxn modelId="{6123771D-8DC0-8C44-82CD-007B18E1419B}" type="presOf" srcId="{36C9B69B-8CCB-E74F-AF36-07D2D0F4F826}" destId="{721B6834-A467-5640-9660-B868EF16B85C}" srcOrd="0" destOrd="0" presId="urn:microsoft.com/office/officeart/2005/8/layout/radial4"/>
    <dgm:cxn modelId="{FE7D0233-77CC-E446-A5C9-5DCE05751ACE}" type="presOf" srcId="{73243577-4C09-7744-BB85-5C51CCA02B73}" destId="{AC537494-7B56-F94F-B799-39A2FADACE48}" srcOrd="0" destOrd="0" presId="urn:microsoft.com/office/officeart/2005/8/layout/radial4"/>
    <dgm:cxn modelId="{DAEEC304-AE28-8F45-B834-502AFE64101C}" type="presOf" srcId="{E2BDF3CC-159C-3E4D-A3EB-3A7557FC99A0}" destId="{2865A519-310F-D443-854E-8535782B4E03}" srcOrd="0" destOrd="0" presId="urn:microsoft.com/office/officeart/2005/8/layout/radial4"/>
    <dgm:cxn modelId="{70428871-71B8-D742-ADA5-8B435A0513D2}" type="presOf" srcId="{9B1F9FBD-87DB-DB41-A535-3AE45E8E66E5}" destId="{B4BC18B2-874E-E445-A72B-119000D2C3DA}" srcOrd="0" destOrd="0" presId="urn:microsoft.com/office/officeart/2005/8/layout/radial4"/>
    <dgm:cxn modelId="{7E490E54-9E13-6048-8E5D-31EA6CF1F8E2}" type="presOf" srcId="{6496612B-63E4-7542-8CC4-51F50536AC22}" destId="{D893C317-3E18-C241-8EFC-5657032C36F0}" srcOrd="0" destOrd="0" presId="urn:microsoft.com/office/officeart/2005/8/layout/radial4"/>
    <dgm:cxn modelId="{F239ADEA-D52A-F644-BE8F-559661D79F2E}" srcId="{AD0278F3-4394-6844-AB68-855E537359FD}" destId="{36C9B69B-8CCB-E74F-AF36-07D2D0F4F826}" srcOrd="0" destOrd="0" parTransId="{B3F5B70E-BCBD-F34B-995C-E084CFA217C8}" sibTransId="{C2DA9830-ECAC-FA4A-BAB4-0D574F237D3C}"/>
    <dgm:cxn modelId="{7BD11181-7FA8-0042-9E03-614686E3108C}" type="presOf" srcId="{8A9E45E9-C28F-F644-A0D1-9203C39E47DE}" destId="{45B79D8A-9D3A-DF4B-8044-10EE47A2A77C}" srcOrd="0" destOrd="0" presId="urn:microsoft.com/office/officeart/2005/8/layout/radial4"/>
    <dgm:cxn modelId="{003FF30B-5B3F-B84F-BA0B-4BA869145469}" srcId="{36C9B69B-8CCB-E74F-AF36-07D2D0F4F826}" destId="{FE3A2906-6848-1B40-8447-866E1D7814B1}" srcOrd="0" destOrd="0" parTransId="{9E566600-86A2-8A41-9E09-2B68F5932E1E}" sibTransId="{C56C2889-852D-9F44-924F-4CB3BE19F80F}"/>
    <dgm:cxn modelId="{BE4BBE83-C441-E248-947F-4D9B35898DC4}" srcId="{36C9B69B-8CCB-E74F-AF36-07D2D0F4F826}" destId="{E2BDF3CC-159C-3E4D-A3EB-3A7557FC99A0}" srcOrd="3" destOrd="0" parTransId="{73243577-4C09-7744-BB85-5C51CCA02B73}" sibTransId="{11DF6C7A-A9B9-0645-ACCD-FC19D383A7FD}"/>
    <dgm:cxn modelId="{DA29FAE2-C31B-434A-8E7D-E61D16B1CDFA}" srcId="{36C9B69B-8CCB-E74F-AF36-07D2D0F4F826}" destId="{6A1829F1-72D8-E74E-92CC-940F41965DC8}" srcOrd="1" destOrd="0" parTransId="{8A9E45E9-C28F-F644-A0D1-9203C39E47DE}" sibTransId="{9E8CA54C-B02A-9249-B91B-2059ECCE6186}"/>
    <dgm:cxn modelId="{6024CA7A-CCE7-D042-AE4A-7EC91729B316}" srcId="{36C9B69B-8CCB-E74F-AF36-07D2D0F4F826}" destId="{9B1F9FBD-87DB-DB41-A535-3AE45E8E66E5}" srcOrd="2" destOrd="0" parTransId="{6496612B-63E4-7542-8CC4-51F50536AC22}" sibTransId="{5698C810-7AA3-4144-A044-C125F5275B4C}"/>
    <dgm:cxn modelId="{34EF940B-2ED2-EE4C-9AEF-578E6CBEB2F6}" type="presOf" srcId="{AD0278F3-4394-6844-AB68-855E537359FD}" destId="{403FC754-0FA0-7841-B740-6FFEC016938B}" srcOrd="0" destOrd="0" presId="urn:microsoft.com/office/officeart/2005/8/layout/radial4"/>
    <dgm:cxn modelId="{E2968EF4-E598-B04D-9C5E-6F079DBBC60D}" type="presOf" srcId="{9E566600-86A2-8A41-9E09-2B68F5932E1E}" destId="{2597CED7-E013-B845-8300-403449508041}" srcOrd="0" destOrd="0" presId="urn:microsoft.com/office/officeart/2005/8/layout/radial4"/>
    <dgm:cxn modelId="{75A54CDD-E3CB-024A-886E-67163385A81B}" type="presParOf" srcId="{403FC754-0FA0-7841-B740-6FFEC016938B}" destId="{721B6834-A467-5640-9660-B868EF16B85C}" srcOrd="0" destOrd="0" presId="urn:microsoft.com/office/officeart/2005/8/layout/radial4"/>
    <dgm:cxn modelId="{00B238B0-F054-B745-AD81-A97D757AFBA2}" type="presParOf" srcId="{403FC754-0FA0-7841-B740-6FFEC016938B}" destId="{2597CED7-E013-B845-8300-403449508041}" srcOrd="1" destOrd="0" presId="urn:microsoft.com/office/officeart/2005/8/layout/radial4"/>
    <dgm:cxn modelId="{E60B43EB-5CDF-7646-B849-196AEAC622AE}" type="presParOf" srcId="{403FC754-0FA0-7841-B740-6FFEC016938B}" destId="{E513AD9F-151C-5444-B7E1-565C9FB87901}" srcOrd="2" destOrd="0" presId="urn:microsoft.com/office/officeart/2005/8/layout/radial4"/>
    <dgm:cxn modelId="{3DEEF464-98C0-4545-8B5F-B43D78C00EC8}" type="presParOf" srcId="{403FC754-0FA0-7841-B740-6FFEC016938B}" destId="{45B79D8A-9D3A-DF4B-8044-10EE47A2A77C}" srcOrd="3" destOrd="0" presId="urn:microsoft.com/office/officeart/2005/8/layout/radial4"/>
    <dgm:cxn modelId="{DE8F16DE-71E2-994C-9EDD-B6C9E5CE7A42}" type="presParOf" srcId="{403FC754-0FA0-7841-B740-6FFEC016938B}" destId="{838C17CB-6A17-8743-8CF6-EDBBB0262FBE}" srcOrd="4" destOrd="0" presId="urn:microsoft.com/office/officeart/2005/8/layout/radial4"/>
    <dgm:cxn modelId="{4DC1F6D3-1D93-3B4F-8D39-AB7D006DA1FF}" type="presParOf" srcId="{403FC754-0FA0-7841-B740-6FFEC016938B}" destId="{D893C317-3E18-C241-8EFC-5657032C36F0}" srcOrd="5" destOrd="0" presId="urn:microsoft.com/office/officeart/2005/8/layout/radial4"/>
    <dgm:cxn modelId="{C7227C3F-F31D-454D-A0C3-B8F5ADC597C3}" type="presParOf" srcId="{403FC754-0FA0-7841-B740-6FFEC016938B}" destId="{B4BC18B2-874E-E445-A72B-119000D2C3DA}" srcOrd="6" destOrd="0" presId="urn:microsoft.com/office/officeart/2005/8/layout/radial4"/>
    <dgm:cxn modelId="{968B2A5F-F8C5-2A4B-A332-3049B991AD37}" type="presParOf" srcId="{403FC754-0FA0-7841-B740-6FFEC016938B}" destId="{AC537494-7B56-F94F-B799-39A2FADACE48}" srcOrd="7" destOrd="0" presId="urn:microsoft.com/office/officeart/2005/8/layout/radial4"/>
    <dgm:cxn modelId="{831F0FD1-970B-EB47-B6C9-E2F2A0C58EC5}" type="presParOf" srcId="{403FC754-0FA0-7841-B740-6FFEC016938B}" destId="{2865A519-310F-D443-854E-8535782B4E03}" srcOrd="8" destOrd="0" presId="urn:microsoft.com/office/officeart/2005/8/layout/radial4"/>
    <dgm:cxn modelId="{4C0F13AF-D34E-6842-8A67-5A0AE72A82A8}" type="presParOf" srcId="{403FC754-0FA0-7841-B740-6FFEC016938B}" destId="{DB41D38F-C012-294C-BC24-ECE209CBA6E9}" srcOrd="9" destOrd="0" presId="urn:microsoft.com/office/officeart/2005/8/layout/radial4"/>
    <dgm:cxn modelId="{931D5686-F42E-1A43-BA23-C2EED1AA156D}" type="presParOf" srcId="{403FC754-0FA0-7841-B740-6FFEC016938B}" destId="{53D835E4-DEF9-4247-90D8-A9E1576943A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B6834-A467-5640-9660-B868EF16B85C}">
      <dsp:nvSpPr>
        <dsp:cNvPr id="0" name=""/>
        <dsp:cNvSpPr/>
      </dsp:nvSpPr>
      <dsp:spPr>
        <a:xfrm>
          <a:off x="3222780" y="2086324"/>
          <a:ext cx="1544191" cy="15441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noProof="0" dirty="0" smtClean="0">
              <a:latin typeface="Calibri"/>
              <a:cs typeface="Calibri"/>
            </a:rPr>
            <a:t>Sytuacja kobiet</a:t>
          </a:r>
          <a:endParaRPr lang="pl-PL" sz="2400" kern="1200" noProof="0" dirty="0">
            <a:latin typeface="Calibri"/>
            <a:cs typeface="Calibri"/>
          </a:endParaRPr>
        </a:p>
      </dsp:txBody>
      <dsp:txXfrm>
        <a:off x="3448922" y="2312466"/>
        <a:ext cx="1091907" cy="1091907"/>
      </dsp:txXfrm>
    </dsp:sp>
    <dsp:sp modelId="{2597CED7-E013-B845-8300-403449508041}">
      <dsp:nvSpPr>
        <dsp:cNvPr id="0" name=""/>
        <dsp:cNvSpPr/>
      </dsp:nvSpPr>
      <dsp:spPr>
        <a:xfrm rot="10800000">
          <a:off x="1723528" y="2638372"/>
          <a:ext cx="1416792" cy="4400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13AD9F-151C-5444-B7E1-565C9FB87901}">
      <dsp:nvSpPr>
        <dsp:cNvPr id="0" name=""/>
        <dsp:cNvSpPr/>
      </dsp:nvSpPr>
      <dsp:spPr>
        <a:xfrm>
          <a:off x="990037" y="2271627"/>
          <a:ext cx="1466981" cy="1173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noProof="0" dirty="0" smtClean="0">
              <a:latin typeface="Calibri"/>
              <a:cs typeface="Calibri"/>
            </a:rPr>
            <a:t>Niższy udział na rynku pracy</a:t>
          </a:r>
          <a:endParaRPr lang="pl-PL" sz="2000" kern="1200" noProof="0" dirty="0">
            <a:latin typeface="Calibri"/>
            <a:cs typeface="Calibri"/>
          </a:endParaRPr>
        </a:p>
      </dsp:txBody>
      <dsp:txXfrm>
        <a:off x="1024410" y="2306000"/>
        <a:ext cx="1398235" cy="1104839"/>
      </dsp:txXfrm>
    </dsp:sp>
    <dsp:sp modelId="{45B79D8A-9D3A-DF4B-8044-10EE47A2A77C}">
      <dsp:nvSpPr>
        <dsp:cNvPr id="0" name=""/>
        <dsp:cNvSpPr/>
      </dsp:nvSpPr>
      <dsp:spPr>
        <a:xfrm rot="13500000">
          <a:off x="2181306" y="1533199"/>
          <a:ext cx="1416792" cy="4400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8C17CB-6A17-8743-8CF6-EDBBB0262FBE}">
      <dsp:nvSpPr>
        <dsp:cNvPr id="0" name=""/>
        <dsp:cNvSpPr/>
      </dsp:nvSpPr>
      <dsp:spPr>
        <a:xfrm>
          <a:off x="1655299" y="665541"/>
          <a:ext cx="1466981" cy="1173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noProof="0" dirty="0" smtClean="0">
              <a:latin typeface="Calibri"/>
              <a:cs typeface="Calibri"/>
            </a:rPr>
            <a:t>Niższe dochody</a:t>
          </a:r>
          <a:endParaRPr lang="pl-PL" sz="2000" kern="1200" noProof="0" dirty="0">
            <a:latin typeface="Calibri"/>
            <a:cs typeface="Calibri"/>
          </a:endParaRPr>
        </a:p>
      </dsp:txBody>
      <dsp:txXfrm>
        <a:off x="1689672" y="699914"/>
        <a:ext cx="1398235" cy="1104839"/>
      </dsp:txXfrm>
    </dsp:sp>
    <dsp:sp modelId="{D893C317-3E18-C241-8EFC-5657032C36F0}">
      <dsp:nvSpPr>
        <dsp:cNvPr id="0" name=""/>
        <dsp:cNvSpPr/>
      </dsp:nvSpPr>
      <dsp:spPr>
        <a:xfrm rot="16200000">
          <a:off x="3286479" y="1075421"/>
          <a:ext cx="1416792" cy="4400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C18B2-874E-E445-A72B-119000D2C3DA}">
      <dsp:nvSpPr>
        <dsp:cNvPr id="0" name=""/>
        <dsp:cNvSpPr/>
      </dsp:nvSpPr>
      <dsp:spPr>
        <a:xfrm>
          <a:off x="3261385" y="279"/>
          <a:ext cx="1466981" cy="1173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noProof="0" smtClean="0">
              <a:latin typeface="Calibri"/>
              <a:cs typeface="Calibri"/>
            </a:rPr>
            <a:t>Rzadziej kierują pracą innych</a:t>
          </a:r>
          <a:endParaRPr lang="pl-PL" sz="2000" kern="1200" noProof="0">
            <a:latin typeface="Calibri"/>
            <a:cs typeface="Calibri"/>
          </a:endParaRPr>
        </a:p>
      </dsp:txBody>
      <dsp:txXfrm>
        <a:off x="3295758" y="34652"/>
        <a:ext cx="1398235" cy="1104839"/>
      </dsp:txXfrm>
    </dsp:sp>
    <dsp:sp modelId="{AC537494-7B56-F94F-B799-39A2FADACE48}">
      <dsp:nvSpPr>
        <dsp:cNvPr id="0" name=""/>
        <dsp:cNvSpPr/>
      </dsp:nvSpPr>
      <dsp:spPr>
        <a:xfrm rot="18900000">
          <a:off x="4391652" y="1533199"/>
          <a:ext cx="1416792" cy="4400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65A519-310F-D443-854E-8535782B4E03}">
      <dsp:nvSpPr>
        <dsp:cNvPr id="0" name=""/>
        <dsp:cNvSpPr/>
      </dsp:nvSpPr>
      <dsp:spPr>
        <a:xfrm>
          <a:off x="4867470" y="665541"/>
          <a:ext cx="1466981" cy="1173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noProof="0" smtClean="0">
              <a:latin typeface="Calibri"/>
              <a:cs typeface="Calibri"/>
            </a:rPr>
            <a:t>Sektor publiczny</a:t>
          </a:r>
          <a:endParaRPr lang="pl-PL" sz="2000" kern="1200" noProof="0">
            <a:latin typeface="Calibri"/>
            <a:cs typeface="Calibri"/>
          </a:endParaRPr>
        </a:p>
      </dsp:txBody>
      <dsp:txXfrm>
        <a:off x="4901843" y="699914"/>
        <a:ext cx="1398235" cy="1104839"/>
      </dsp:txXfrm>
    </dsp:sp>
    <dsp:sp modelId="{DB41D38F-C012-294C-BC24-ECE209CBA6E9}">
      <dsp:nvSpPr>
        <dsp:cNvPr id="0" name=""/>
        <dsp:cNvSpPr/>
      </dsp:nvSpPr>
      <dsp:spPr>
        <a:xfrm>
          <a:off x="4849430" y="2638372"/>
          <a:ext cx="1416792" cy="4400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D835E4-DEF9-4247-90D8-A9E1576943AB}">
      <dsp:nvSpPr>
        <dsp:cNvPr id="0" name=""/>
        <dsp:cNvSpPr/>
      </dsp:nvSpPr>
      <dsp:spPr>
        <a:xfrm>
          <a:off x="5532732" y="2271627"/>
          <a:ext cx="1466981" cy="1173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noProof="0" dirty="0" smtClean="0">
              <a:latin typeface="Calibri"/>
              <a:cs typeface="Calibri"/>
            </a:rPr>
            <a:t>Segregacja zawodowa</a:t>
          </a:r>
          <a:endParaRPr lang="pl-PL" sz="2000" kern="1200" noProof="0" dirty="0">
            <a:latin typeface="Calibri"/>
            <a:cs typeface="Calibri"/>
          </a:endParaRPr>
        </a:p>
      </dsp:txBody>
      <dsp:txXfrm>
        <a:off x="5567105" y="2306000"/>
        <a:ext cx="1398235" cy="1104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A24AE40-6D80-774C-AA78-0B4328032296}" type="datetimeFigureOut">
              <a:rPr lang="pl-PL"/>
              <a:pPr>
                <a:defRPr/>
              </a:pPr>
              <a:t>18.04.16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D270AF-A7B4-7D43-B509-BDD1368EAA09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489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D270AF-A7B4-7D43-B509-BDD1368EAA09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446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D270AF-A7B4-7D43-B509-BDD1368EAA09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98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>
              <a:latin typeface="Gill Sans MT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D270AF-A7B4-7D43-B509-BDD1368EAA09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99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D270AF-A7B4-7D43-B509-BDD1368EAA09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7174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D270AF-A7B4-7D43-B509-BDD1368EAA09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22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Calibri" charset="0"/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AAC65790-EED2-C34D-AB90-9D19A7E308D8}" type="slidenum">
              <a:rPr kumimoji="0" lang="pl-PL" sz="1200"/>
              <a:pPr/>
              <a:t>5</a:t>
            </a:fld>
            <a:endParaRPr kumimoji="0" lang="pl-PL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D270AF-A7B4-7D43-B509-BDD1368EAA09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690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D270AF-A7B4-7D43-B509-BDD1368EAA09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97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pl-PL" sz="1200" kern="1200" dirty="0" smtClean="0">
              <a:solidFill>
                <a:schemeClr val="tx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891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FC81CD4E-831D-2945-BD0F-DBFA94DD8D18}" type="slidenum">
              <a:rPr kumimoji="0" lang="pl-PL" sz="1200"/>
              <a:pPr/>
              <a:t>8</a:t>
            </a:fld>
            <a:endParaRPr kumimoji="0" lang="pl-PL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D270AF-A7B4-7D43-B509-BDD1368EAA09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55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47675" y="3086100"/>
            <a:ext cx="8240713" cy="3305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66DBF"/>
                </a:solidFill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66DBF"/>
                </a:solidFill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966DBF"/>
                </a:solidFill>
              </a:defRPr>
            </a:lvl1pPr>
          </a:lstStyle>
          <a:p>
            <a:pPr>
              <a:defRPr/>
            </a:pPr>
            <a:fld id="{BF2AB1E0-9D65-2444-96CD-B057858ADB4C}" type="slidenum">
              <a:rPr lang="nb-NO"/>
              <a:pPr>
                <a:defRPr/>
              </a:pPr>
              <a:t>‹nr›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176713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84B28F-5771-7D43-8D5F-189B4A7873B4}" type="slidenum">
              <a:rPr lang="nb-NO"/>
              <a:pPr>
                <a:defRPr/>
              </a:pPr>
              <a:t>‹nr›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50306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6629400" y="600075"/>
            <a:ext cx="2057400" cy="581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88" y="5956300"/>
            <a:ext cx="947737" cy="365125"/>
          </a:xfrm>
        </p:spPr>
        <p:txBody>
          <a:bodyPr/>
          <a:lstStyle>
            <a:lvl1pPr>
              <a:defRPr>
                <a:solidFill>
                  <a:srgbClr val="966DBF"/>
                </a:solidFill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025" y="5951538"/>
            <a:ext cx="5922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966DBF"/>
                </a:solidFill>
              </a:defRPr>
            </a:lvl1pPr>
          </a:lstStyle>
          <a:p>
            <a:pPr>
              <a:defRPr/>
            </a:pPr>
            <a:fld id="{80ED101A-DC6B-3540-B098-4040ABC56274}" type="slidenum">
              <a:rPr lang="nb-NO"/>
              <a:pPr>
                <a:defRPr/>
              </a:pPr>
              <a:t>‹nr›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824619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D4E40-9266-C14B-934A-86244785BE14}" type="slidenum">
              <a:rPr lang="nb-NO"/>
              <a:pPr>
                <a:defRPr/>
              </a:pPr>
              <a:t>‹nr›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6538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spect="1"/>
          </p:cNvSpPr>
          <p:nvPr/>
        </p:nvSpPr>
        <p:spPr>
          <a:xfrm>
            <a:off x="452438" y="5141913"/>
            <a:ext cx="8239125" cy="1258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/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66DBF"/>
                </a:solidFill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66DBF"/>
                </a:solidFill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966DBF"/>
                </a:solidFill>
              </a:defRPr>
            </a:lvl1pPr>
          </a:lstStyle>
          <a:p>
            <a:pPr>
              <a:defRPr/>
            </a:pPr>
            <a:fld id="{2B58C37F-3412-664A-8703-89848C47D35A}" type="slidenum">
              <a:rPr lang="nb-NO"/>
              <a:pPr>
                <a:defRPr/>
              </a:pPr>
              <a:t>‹nr›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57014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4FE827-BE69-6546-A628-D72699056183}" type="slidenum">
              <a:rPr lang="nb-NO"/>
              <a:pPr>
                <a:defRPr/>
              </a:pPr>
              <a:t>‹nr›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02476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7FFAD-1594-5F41-B315-F3AE3A288F25}" type="slidenum">
              <a:rPr lang="nb-NO"/>
              <a:pPr>
                <a:defRPr/>
              </a:pPr>
              <a:t>‹nr›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126207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93CB33-7A40-544C-A1F0-B4A7AB493677}" type="slidenum">
              <a:rPr lang="nb-NO"/>
              <a:pPr>
                <a:defRPr/>
              </a:pPr>
              <a:t>‹nr›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45478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8382-72BF-344F-B110-219532F58966}" type="slidenum">
              <a:rPr lang="nb-NO"/>
              <a:pPr>
                <a:defRPr/>
              </a:pPr>
              <a:t>‹nr›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62969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spect="1"/>
          </p:cNvSpPr>
          <p:nvPr/>
        </p:nvSpPr>
        <p:spPr>
          <a:xfrm>
            <a:off x="452438" y="5141913"/>
            <a:ext cx="8239125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66DBF"/>
                </a:solidFill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66DBF"/>
                </a:solidFill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966DBF"/>
                </a:solidFill>
              </a:defRPr>
            </a:lvl1pPr>
          </a:lstStyle>
          <a:p>
            <a:pPr>
              <a:defRPr/>
            </a:pPr>
            <a:fld id="{E17CC94E-2AE9-5846-838E-4489F0BD5DB2}" type="slidenum">
              <a:rPr lang="nb-NO"/>
              <a:pPr>
                <a:defRPr/>
              </a:pPr>
              <a:t>‹nr›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838281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Przeciągnij obraz na symbol zastępczy lub kliknij ikonę, aby go dodać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B368-6020-DC42-9301-5F9A8515D916}" type="slidenum">
              <a:rPr lang="nb-NO"/>
              <a:pPr>
                <a:defRPr/>
              </a:pPr>
              <a:t>‹nr›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300045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1025" y="2227263"/>
            <a:ext cx="79898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2"/>
                </a:solidFill>
                <a:latin typeface="Gill Sans MT" panose="020B0502020104020203" pitchFamily="34" charset="-18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2"/>
                </a:solidFill>
                <a:latin typeface="Gill Sans MT" panose="020B0502020104020203" pitchFamily="34" charset="-18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chemeClr val="accent2"/>
                </a:solidFill>
                <a:latin typeface="Gill Sans MT" charset="0"/>
              </a:defRPr>
            </a:lvl1pPr>
          </a:lstStyle>
          <a:p>
            <a:pPr>
              <a:defRPr/>
            </a:pPr>
            <a:fld id="{46FB42BA-0B67-4647-AD26-AEB296B05F8C}" type="slidenum">
              <a:rPr lang="nb-NO"/>
              <a:pPr>
                <a:defRPr/>
              </a:pPr>
              <a:t>‹nr›</a:t>
            </a:fld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447675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275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43" r:id="rId7"/>
    <p:sldLayoutId id="2147483951" r:id="rId8"/>
    <p:sldLayoutId id="2147483944" r:id="rId9"/>
    <p:sldLayoutId id="2147483952" r:id="rId10"/>
    <p:sldLayoutId id="2147483953" r:id="rId11"/>
  </p:sldLayoutIdLst>
  <p:transition xmlns:p14="http://schemas.microsoft.com/office/powerpoint/2010/main" spd="med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sz="2800" kern="1200" cap="all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Gill Sans MT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Gill Sans MT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Gill Sans MT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Gill Sans MT" charset="0"/>
          <a:ea typeface="Arial" charset="0"/>
          <a:cs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0"/>
        <a:buChar char=""/>
        <a:defRPr kumimoji="1" kern="1200">
          <a:solidFill>
            <a:schemeClr val="tx2"/>
          </a:solidFill>
          <a:latin typeface="+mn-lt"/>
          <a:ea typeface="Arial" charset="0"/>
          <a:cs typeface="Arial" charset="0"/>
        </a:defRPr>
      </a:lvl1pPr>
      <a:lvl2pPr marL="62865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0"/>
        <a:buChar char=""/>
        <a:defRPr kumimoji="1" sz="1600" kern="1200">
          <a:solidFill>
            <a:schemeClr val="tx2"/>
          </a:solidFill>
          <a:latin typeface="+mn-lt"/>
          <a:ea typeface="Arial" charset="0"/>
          <a:cs typeface="Arial" pitchFamily="34" charset="0"/>
        </a:defRPr>
      </a:lvl2pPr>
      <a:lvl3pPr marL="898525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0"/>
        <a:buChar char=""/>
        <a:defRPr kumimoji="1" sz="1400" kern="1200">
          <a:solidFill>
            <a:schemeClr val="tx2"/>
          </a:solidFill>
          <a:latin typeface="+mn-lt"/>
          <a:ea typeface="Arial" charset="0"/>
          <a:cs typeface="Arial" pitchFamily="34" charset="0"/>
        </a:defRPr>
      </a:lvl3pPr>
      <a:lvl4pPr marL="1241425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0"/>
        <a:buChar char=""/>
        <a:defRPr kumimoji="1" sz="1200" kern="1200">
          <a:solidFill>
            <a:schemeClr val="tx2"/>
          </a:solidFill>
          <a:latin typeface="+mn-lt"/>
          <a:ea typeface="Arial" charset="0"/>
          <a:cs typeface="Arial" pitchFamily="34" charset="0"/>
        </a:defRPr>
      </a:lvl4pPr>
      <a:lvl5pPr marL="1601788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0"/>
        <a:buChar char=""/>
        <a:defRPr kumimoji="1" sz="1200" kern="1200">
          <a:solidFill>
            <a:schemeClr val="tx2"/>
          </a:solidFill>
          <a:latin typeface="+mn-lt"/>
          <a:ea typeface="Arial" charset="0"/>
          <a:cs typeface="Arial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4213" y="3284538"/>
            <a:ext cx="7772400" cy="1368425"/>
          </a:xfrm>
        </p:spPr>
        <p:txBody>
          <a:bodyPr>
            <a:normAutofit/>
          </a:bodyPr>
          <a:lstStyle/>
          <a:p>
            <a:r>
              <a:rPr lang="pl-PL" sz="3100" cap="none" dirty="0" smtClean="0">
                <a:solidFill>
                  <a:schemeClr val="bg1"/>
                </a:solidFill>
                <a:latin typeface="Calibri" charset="0"/>
              </a:rPr>
              <a:t>RYNEK PRACY, RÓWNOŚĆ PŁCI I JAKOŚĆ ŻYCIA</a:t>
            </a:r>
            <a:endParaRPr lang="pl-PL" sz="3100" cap="none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084763"/>
            <a:ext cx="7989887" cy="879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</a:pPr>
            <a:r>
              <a:rPr lang="pl-PL" sz="2800" i="1" cap="none" dirty="0" smtClean="0">
                <a:solidFill>
                  <a:srgbClr val="FFFFFF"/>
                </a:solidFill>
                <a:latin typeface="Calibri" charset="0"/>
              </a:rPr>
              <a:t>Dr Marta Warat</a:t>
            </a:r>
            <a:endParaRPr lang="en-GB" sz="2800" i="1" cap="none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433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40179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08050"/>
            <a:ext cx="16557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765175"/>
            <a:ext cx="8921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1550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565400"/>
            <a:ext cx="20621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/>
          <p:cNvSpPr>
            <a:spLocks noGrp="1"/>
          </p:cNvSpPr>
          <p:nvPr>
            <p:ph type="title"/>
          </p:nvPr>
        </p:nvSpPr>
        <p:spPr bwMode="auto"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l-PL" cap="none">
              <a:latin typeface="Gill Sans MT" charset="0"/>
            </a:endParaRPr>
          </a:p>
        </p:txBody>
      </p:sp>
      <p:sp>
        <p:nvSpPr>
          <p:cNvPr id="17410" name="Symbol zastępczy zawartości 2"/>
          <p:cNvSpPr>
            <a:spLocks noGrp="1"/>
          </p:cNvSpPr>
          <p:nvPr>
            <p:ph idx="1"/>
          </p:nvPr>
        </p:nvSpPr>
        <p:spPr>
          <a:xfrm>
            <a:off x="539750" y="2852738"/>
            <a:ext cx="7989888" cy="2933700"/>
          </a:xfrm>
        </p:spPr>
        <p:txBody>
          <a:bodyPr/>
          <a:lstStyle/>
          <a:p>
            <a:pPr marL="0" indent="0" algn="ctr" eaLnBrk="1" hangingPunct="1">
              <a:buFont typeface="Wingdings 2" charset="0"/>
              <a:buNone/>
            </a:pPr>
            <a:r>
              <a:rPr lang="en-GB" sz="2800" dirty="0" err="1" smtClean="0">
                <a:latin typeface="Gill Sans MT" charset="0"/>
              </a:rPr>
              <a:t>Dziękuję</a:t>
            </a:r>
            <a:r>
              <a:rPr lang="en-GB" sz="2800" dirty="0" smtClean="0">
                <a:latin typeface="Gill Sans MT" charset="0"/>
              </a:rPr>
              <a:t> </a:t>
            </a:r>
            <a:r>
              <a:rPr lang="en-GB" sz="2800" dirty="0" err="1" smtClean="0">
                <a:latin typeface="Gill Sans MT" charset="0"/>
              </a:rPr>
              <a:t>za</a:t>
            </a:r>
            <a:r>
              <a:rPr lang="en-GB" sz="2800" dirty="0" smtClean="0">
                <a:latin typeface="Gill Sans MT" charset="0"/>
              </a:rPr>
              <a:t> </a:t>
            </a:r>
            <a:r>
              <a:rPr lang="en-GB" sz="2800" dirty="0" err="1" smtClean="0">
                <a:latin typeface="Gill Sans MT" charset="0"/>
              </a:rPr>
              <a:t>uwagę</a:t>
            </a:r>
            <a:endParaRPr lang="en-GB" sz="2800" dirty="0">
              <a:latin typeface="Gill Sans MT" charset="0"/>
            </a:endParaRPr>
          </a:p>
          <a:p>
            <a:pPr marL="0" indent="0" algn="ctr" eaLnBrk="1" hangingPunct="1">
              <a:buFont typeface="Wingdings 2" charset="0"/>
              <a:buNone/>
            </a:pPr>
            <a:endParaRPr lang="pl-PL" dirty="0">
              <a:latin typeface="Gill Sans MT" charset="0"/>
            </a:endParaRPr>
          </a:p>
          <a:p>
            <a:pPr marL="0" indent="0" algn="ctr" eaLnBrk="1" hangingPunct="1">
              <a:buFont typeface="Wingdings 2" charset="0"/>
              <a:buNone/>
            </a:pPr>
            <a:endParaRPr lang="pl-PL" dirty="0">
              <a:latin typeface="Gill Sans MT" charset="0"/>
            </a:endParaRPr>
          </a:p>
          <a:p>
            <a:pPr marL="0" indent="0" algn="ctr" eaLnBrk="1" hangingPunct="1">
              <a:buFont typeface="Wingdings 2" charset="0"/>
              <a:buNone/>
            </a:pPr>
            <a:endParaRPr lang="pl-PL" dirty="0">
              <a:latin typeface="Gill Sans MT" charset="0"/>
            </a:endParaRPr>
          </a:p>
        </p:txBody>
      </p:sp>
      <p:pic>
        <p:nvPicPr>
          <p:cNvPr id="17411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99125"/>
            <a:ext cx="100806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5867400"/>
            <a:ext cx="1755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765800"/>
            <a:ext cx="17732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5786438"/>
            <a:ext cx="27035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 smtClean="0">
                <a:latin typeface="Calibri"/>
                <a:cs typeface="Calibri"/>
              </a:rPr>
              <a:t>Nierówności na rynku pracy</a:t>
            </a:r>
            <a:endParaRPr lang="pl-PL" sz="3000" dirty="0">
              <a:latin typeface="Calibri"/>
              <a:cs typeface="Calibri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09235"/>
              </p:ext>
            </p:extLst>
          </p:nvPr>
        </p:nvGraphicFramePr>
        <p:xfrm>
          <a:off x="581192" y="2228003"/>
          <a:ext cx="7989752" cy="3630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62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Różnorodność</a:t>
            </a:r>
            <a:r>
              <a:rPr lang="en-GB" dirty="0" smtClean="0"/>
              <a:t> w </a:t>
            </a:r>
            <a:r>
              <a:rPr lang="en-GB" dirty="0" err="1" smtClean="0"/>
              <a:t>miejscu</a:t>
            </a:r>
            <a:r>
              <a:rPr lang="en-GB" dirty="0" smtClean="0"/>
              <a:t> </a:t>
            </a:r>
            <a:r>
              <a:rPr lang="en-GB" dirty="0" err="1" smtClean="0"/>
              <a:t>pracy</a:t>
            </a:r>
            <a:endParaRPr lang="en-GB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456995"/>
              </p:ext>
            </p:extLst>
          </p:nvPr>
        </p:nvGraphicFramePr>
        <p:xfrm>
          <a:off x="251520" y="2420888"/>
          <a:ext cx="44644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29714360"/>
              </p:ext>
            </p:extLst>
          </p:nvPr>
        </p:nvGraphicFramePr>
        <p:xfrm>
          <a:off x="4211960" y="2420888"/>
          <a:ext cx="46085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88113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"/>
                <a:cs typeface="Calibri"/>
              </a:rPr>
              <a:t>Wyższa jakość życia mężczyzn gdy pracują w zespołach mieszanych</a:t>
            </a:r>
            <a:endParaRPr lang="pl-PL" dirty="0">
              <a:latin typeface="Calibri"/>
              <a:cs typeface="Calibri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2228003"/>
            <a:ext cx="2550648" cy="1633045"/>
          </a:xfrm>
          <a:prstGeom prst="rightArrow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  <a:latin typeface="Calibri"/>
                <a:cs typeface="Calibri"/>
              </a:rPr>
              <a:t>Na podobnych stanowiskach pracują:</a:t>
            </a:r>
          </a:p>
          <a:p>
            <a:pPr>
              <a:buClrTx/>
              <a:buFont typeface="Arial"/>
              <a:buChar char="•"/>
            </a:pPr>
            <a:r>
              <a:rPr lang="pl-PL" dirty="0" smtClean="0">
                <a:solidFill>
                  <a:schemeClr val="tx1"/>
                </a:solidFill>
                <a:latin typeface="Calibri"/>
                <a:cs typeface="Calibri"/>
              </a:rPr>
              <a:t>w równym stopniu kobiety i mężczyźni</a:t>
            </a:r>
            <a:endParaRPr lang="pl-PL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PoleTekstowe 8"/>
          <p:cNvSpPr txBox="1"/>
          <p:nvPr/>
        </p:nvSpPr>
        <p:spPr>
          <a:xfrm>
            <a:off x="3059832" y="2780928"/>
            <a:ext cx="2088232" cy="733663"/>
          </a:xfrm>
          <a:prstGeom prst="rightArrow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PoleTekstowe 9"/>
          <p:cNvSpPr txBox="1"/>
          <p:nvPr/>
        </p:nvSpPr>
        <p:spPr>
          <a:xfrm>
            <a:off x="5652120" y="227687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/>
                <a:cs typeface="Calibri"/>
              </a:rPr>
              <a:t>Wyższa jakość życia mężczyzn w wymiarze:</a:t>
            </a:r>
          </a:p>
          <a:p>
            <a:pPr marL="285750" indent="-285750">
              <a:buFont typeface="Arial"/>
              <a:buChar char="•"/>
            </a:pPr>
            <a:r>
              <a:rPr lang="pl-PL" dirty="0" smtClean="0">
                <a:latin typeface="Calibri"/>
                <a:cs typeface="Calibri"/>
              </a:rPr>
              <a:t>psychologicznym</a:t>
            </a:r>
          </a:p>
          <a:p>
            <a:pPr marL="285750" indent="-285750">
              <a:buFont typeface="Arial"/>
              <a:buChar char="•"/>
            </a:pPr>
            <a:r>
              <a:rPr lang="pl-PL" dirty="0" smtClean="0">
                <a:latin typeface="Calibri"/>
                <a:cs typeface="Calibri"/>
              </a:rPr>
              <a:t>społecznym</a:t>
            </a:r>
          </a:p>
          <a:p>
            <a:pPr marL="285750" indent="-285750">
              <a:buFont typeface="Arial"/>
              <a:buChar char="•"/>
            </a:pPr>
            <a:r>
              <a:rPr lang="pl-PL" dirty="0" smtClean="0">
                <a:latin typeface="Calibri"/>
                <a:cs typeface="Calibri"/>
              </a:rPr>
              <a:t>finansowym</a:t>
            </a:r>
            <a:endParaRPr lang="pl-PL" dirty="0">
              <a:latin typeface="Calibri"/>
              <a:cs typeface="Calibri"/>
            </a:endParaRPr>
          </a:p>
        </p:txBody>
      </p:sp>
      <p:sp>
        <p:nvSpPr>
          <p:cNvPr id="11" name="PoleTekstowe 10"/>
          <p:cNvSpPr txBox="1"/>
          <p:nvPr/>
        </p:nvSpPr>
        <p:spPr>
          <a:xfrm>
            <a:off x="611560" y="4365104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/>
                <a:cs typeface="Calibri"/>
              </a:rPr>
              <a:t>Na podobnych stanowiskach pracują:</a:t>
            </a:r>
          </a:p>
          <a:p>
            <a:pPr marL="285750" indent="-285750">
              <a:buFont typeface="Arial"/>
              <a:buChar char="•"/>
            </a:pPr>
            <a:r>
              <a:rPr lang="pl-PL" dirty="0" smtClean="0">
                <a:latin typeface="Calibri"/>
                <a:cs typeface="Calibri"/>
              </a:rPr>
              <a:t> w równym stopniu kobiety i mężczyźni</a:t>
            </a:r>
          </a:p>
          <a:p>
            <a:pPr marL="285750" indent="-285750">
              <a:buFont typeface="Arial"/>
              <a:buChar char="•"/>
            </a:pPr>
            <a:r>
              <a:rPr lang="pl-PL" dirty="0" smtClean="0">
                <a:latin typeface="Calibri"/>
                <a:cs typeface="Calibri"/>
              </a:rPr>
              <a:t>głównie mężczyźni</a:t>
            </a:r>
            <a:endParaRPr lang="pl-PL" dirty="0">
              <a:latin typeface="Calibri"/>
              <a:cs typeface="Calibri"/>
            </a:endParaRPr>
          </a:p>
        </p:txBody>
      </p:sp>
      <p:sp>
        <p:nvSpPr>
          <p:cNvPr id="12" name="PoleTekstowe 11"/>
          <p:cNvSpPr txBox="1"/>
          <p:nvPr/>
        </p:nvSpPr>
        <p:spPr>
          <a:xfrm>
            <a:off x="3059832" y="4725144"/>
            <a:ext cx="2088232" cy="733663"/>
          </a:xfrm>
          <a:prstGeom prst="rightArrow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PoleTekstowe 14"/>
          <p:cNvSpPr txBox="1"/>
          <p:nvPr/>
        </p:nvSpPr>
        <p:spPr>
          <a:xfrm>
            <a:off x="6084168" y="450912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latin typeface="Calibri"/>
              <a:cs typeface="Calibri"/>
            </a:endParaRPr>
          </a:p>
          <a:p>
            <a:r>
              <a:rPr lang="pl-PL" dirty="0" smtClean="0">
                <a:latin typeface="Calibri"/>
                <a:cs typeface="Calibri"/>
              </a:rPr>
              <a:t>Wyższa jakość życia mężczyzn w wymiarze:</a:t>
            </a:r>
          </a:p>
          <a:p>
            <a:pPr marL="285750" indent="-285750">
              <a:buFont typeface="Arial"/>
              <a:buChar char="•"/>
            </a:pPr>
            <a:r>
              <a:rPr lang="pl-PL" dirty="0" smtClean="0">
                <a:latin typeface="Calibri"/>
                <a:cs typeface="Calibri"/>
              </a:rPr>
              <a:t>satysfakcji</a:t>
            </a:r>
            <a:endParaRPr lang="pl-PL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93717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3000" dirty="0" smtClean="0">
                <a:latin typeface="Calibri"/>
                <a:cs typeface="Calibri"/>
              </a:rPr>
              <a:t>Zróżnicowanie form zatrudnienia</a:t>
            </a:r>
            <a:endParaRPr lang="pl-PL" sz="3000" dirty="0">
              <a:latin typeface="Calibri"/>
              <a:cs typeface="Calibri"/>
            </a:endParaRPr>
          </a:p>
        </p:txBody>
      </p:sp>
      <p:graphicFrame>
        <p:nvGraphicFramePr>
          <p:cNvPr id="3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309234"/>
              </p:ext>
            </p:extLst>
          </p:nvPr>
        </p:nvGraphicFramePr>
        <p:xfrm>
          <a:off x="581025" y="2227263"/>
          <a:ext cx="7989888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alibri"/>
                <a:cs typeface="Calibri"/>
              </a:rPr>
              <a:t>umowa</a:t>
            </a:r>
            <a:r>
              <a:rPr lang="en-GB" dirty="0">
                <a:latin typeface="Calibri"/>
                <a:cs typeface="Calibri"/>
              </a:rPr>
              <a:t> o </a:t>
            </a:r>
            <a:r>
              <a:rPr lang="en-GB" dirty="0" err="1">
                <a:latin typeface="Calibri"/>
                <a:cs typeface="Calibri"/>
              </a:rPr>
              <a:t>pracę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na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czas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nieokreślony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podwyższa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jakość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życia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2228003"/>
            <a:ext cx="3990808" cy="3577261"/>
          </a:xfrm>
          <a:prstGeom prst="upArrow">
            <a:avLst/>
          </a:prstGeom>
          <a:solidFill>
            <a:schemeClr val="accent4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PoleTekstowe 3"/>
          <p:cNvSpPr txBox="1"/>
          <p:nvPr/>
        </p:nvSpPr>
        <p:spPr>
          <a:xfrm>
            <a:off x="5148064" y="2564904"/>
            <a:ext cx="3456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>
                <a:solidFill>
                  <a:schemeClr val="accent4"/>
                </a:solidFill>
                <a:latin typeface="Calibri"/>
                <a:cs typeface="Calibri"/>
              </a:rPr>
              <a:t>Umowa</a:t>
            </a:r>
            <a:r>
              <a:rPr lang="en-GB" sz="2500" dirty="0" smtClean="0">
                <a:solidFill>
                  <a:schemeClr val="accent4"/>
                </a:solidFill>
                <a:latin typeface="Calibri"/>
                <a:cs typeface="Calibri"/>
              </a:rPr>
              <a:t> o </a:t>
            </a:r>
            <a:r>
              <a:rPr lang="en-GB" sz="2500" dirty="0" err="1" smtClean="0">
                <a:solidFill>
                  <a:schemeClr val="accent4"/>
                </a:solidFill>
                <a:latin typeface="Calibri"/>
                <a:cs typeface="Calibri"/>
              </a:rPr>
              <a:t>pracę</a:t>
            </a:r>
            <a:r>
              <a:rPr lang="en-GB" sz="2500" dirty="0" smtClean="0">
                <a:solidFill>
                  <a:schemeClr val="accent4"/>
                </a:solidFill>
                <a:latin typeface="Calibri"/>
                <a:cs typeface="Calibri"/>
              </a:rPr>
              <a:t> </a:t>
            </a:r>
            <a:r>
              <a:rPr lang="en-GB" sz="2500" dirty="0" err="1" smtClean="0">
                <a:solidFill>
                  <a:schemeClr val="accent4"/>
                </a:solidFill>
                <a:latin typeface="Calibri"/>
                <a:cs typeface="Calibri"/>
              </a:rPr>
              <a:t>na</a:t>
            </a:r>
            <a:r>
              <a:rPr lang="en-GB" sz="2500" dirty="0" smtClean="0">
                <a:solidFill>
                  <a:schemeClr val="accent4"/>
                </a:solidFill>
                <a:latin typeface="Calibri"/>
                <a:cs typeface="Calibri"/>
              </a:rPr>
              <a:t> </a:t>
            </a:r>
            <a:r>
              <a:rPr lang="en-GB" sz="2500" dirty="0" err="1" smtClean="0">
                <a:solidFill>
                  <a:schemeClr val="accent4"/>
                </a:solidFill>
                <a:latin typeface="Calibri"/>
                <a:cs typeface="Calibri"/>
              </a:rPr>
              <a:t>czas</a:t>
            </a:r>
            <a:r>
              <a:rPr lang="en-GB" sz="2500" dirty="0" smtClean="0">
                <a:solidFill>
                  <a:schemeClr val="accent4"/>
                </a:solidFill>
                <a:latin typeface="Calibri"/>
                <a:cs typeface="Calibri"/>
              </a:rPr>
              <a:t> </a:t>
            </a:r>
            <a:r>
              <a:rPr lang="en-GB" sz="2500" dirty="0" err="1" smtClean="0">
                <a:solidFill>
                  <a:schemeClr val="accent4"/>
                </a:solidFill>
                <a:latin typeface="Calibri"/>
                <a:cs typeface="Calibri"/>
              </a:rPr>
              <a:t>nieokreślony</a:t>
            </a:r>
            <a:r>
              <a:rPr lang="en-GB" sz="2500" dirty="0" smtClean="0">
                <a:solidFill>
                  <a:schemeClr val="accent4"/>
                </a:solidFill>
                <a:latin typeface="Calibri"/>
                <a:cs typeface="Calibri"/>
              </a:rPr>
              <a:t>:</a:t>
            </a:r>
          </a:p>
          <a:p>
            <a:endParaRPr lang="en-GB" sz="2500" dirty="0" smtClean="0">
              <a:solidFill>
                <a:schemeClr val="accent4"/>
              </a:solidFill>
              <a:latin typeface="Calibri"/>
              <a:cs typeface="Calibri"/>
            </a:endParaRPr>
          </a:p>
          <a:p>
            <a:pPr marL="342900" lvl="0" indent="-342900">
              <a:buFont typeface="Arial"/>
              <a:buChar char="•"/>
            </a:pPr>
            <a:r>
              <a:rPr lang="pl-PL" sz="2500" dirty="0" smtClean="0">
                <a:latin typeface="Calibri"/>
                <a:cs typeface="Calibri"/>
              </a:rPr>
              <a:t>wymiar </a:t>
            </a:r>
            <a:r>
              <a:rPr lang="pl-PL" sz="2500" dirty="0">
                <a:latin typeface="Calibri"/>
                <a:cs typeface="Calibri"/>
              </a:rPr>
              <a:t>somatyczny (mężczyźni</a:t>
            </a:r>
            <a:r>
              <a:rPr lang="pl-PL" sz="2500" dirty="0" smtClean="0">
                <a:latin typeface="Calibri"/>
                <a:cs typeface="Calibri"/>
              </a:rPr>
              <a:t>)</a:t>
            </a:r>
          </a:p>
          <a:p>
            <a:pPr lvl="0"/>
            <a:endParaRPr lang="pl-PL" sz="2500" dirty="0">
              <a:latin typeface="Calibri"/>
              <a:cs typeface="Calibri"/>
            </a:endParaRPr>
          </a:p>
          <a:p>
            <a:pPr marL="342900" lvl="0" indent="-342900">
              <a:buFont typeface="Arial"/>
              <a:buChar char="•"/>
            </a:pPr>
            <a:r>
              <a:rPr lang="pl-PL" sz="2500" dirty="0" smtClean="0">
                <a:latin typeface="Calibri"/>
                <a:cs typeface="Calibri"/>
              </a:rPr>
              <a:t>wymiar </a:t>
            </a:r>
            <a:r>
              <a:rPr lang="pl-PL" sz="2500" dirty="0">
                <a:latin typeface="Calibri"/>
                <a:cs typeface="Calibri"/>
              </a:rPr>
              <a:t>finansowy (kobiety</a:t>
            </a:r>
            <a:r>
              <a:rPr lang="pl-PL" sz="2500" dirty="0" smtClean="0">
                <a:latin typeface="Calibri"/>
                <a:cs typeface="Calibri"/>
              </a:rPr>
              <a:t>)</a:t>
            </a:r>
            <a:endParaRPr lang="pl-PL" sz="2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04448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err="1" smtClean="0">
                <a:latin typeface="Calibri"/>
                <a:cs typeface="Calibri"/>
              </a:rPr>
              <a:t>Praca</a:t>
            </a:r>
            <a:r>
              <a:rPr lang="en-GB" sz="3000" dirty="0" smtClean="0">
                <a:latin typeface="Calibri"/>
                <a:cs typeface="Calibri"/>
              </a:rPr>
              <a:t> </a:t>
            </a:r>
            <a:r>
              <a:rPr lang="en-GB" sz="3000" dirty="0" err="1" smtClean="0">
                <a:latin typeface="Calibri"/>
                <a:cs typeface="Calibri"/>
              </a:rPr>
              <a:t>zawodowa</a:t>
            </a:r>
            <a:r>
              <a:rPr lang="en-GB" sz="3000" dirty="0" smtClean="0">
                <a:latin typeface="Calibri"/>
                <a:cs typeface="Calibri"/>
              </a:rPr>
              <a:t> </a:t>
            </a:r>
            <a:r>
              <a:rPr lang="en-GB" sz="3000" dirty="0" err="1" smtClean="0">
                <a:latin typeface="Calibri"/>
                <a:cs typeface="Calibri"/>
              </a:rPr>
              <a:t>źródłem</a:t>
            </a:r>
            <a:r>
              <a:rPr lang="en-GB" sz="3000" dirty="0" smtClean="0">
                <a:latin typeface="Calibri"/>
                <a:cs typeface="Calibri"/>
              </a:rPr>
              <a:t> </a:t>
            </a:r>
            <a:r>
              <a:rPr lang="en-GB" sz="3000" dirty="0" err="1" smtClean="0">
                <a:latin typeface="Calibri"/>
                <a:cs typeface="Calibri"/>
              </a:rPr>
              <a:t>stabilności</a:t>
            </a:r>
            <a:endParaRPr lang="en-GB" sz="3000" dirty="0">
              <a:latin typeface="Calibri"/>
              <a:cs typeface="Calibri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7" r="-6707"/>
          <a:stretch>
            <a:fillRect/>
          </a:stretch>
        </p:blipFill>
        <p:spPr bwMode="auto">
          <a:xfrm>
            <a:off x="581025" y="2227263"/>
            <a:ext cx="7989888" cy="36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309320"/>
            <a:ext cx="5400600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60293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3000" dirty="0" smtClean="0">
                <a:latin typeface="Calibri"/>
                <a:cs typeface="Calibri"/>
              </a:rPr>
              <a:t>Mężczyźni więcej czasu spędzają w pracy zawodowej</a:t>
            </a:r>
            <a:endParaRPr lang="pl-PL" sz="3000" dirty="0">
              <a:latin typeface="Calibri"/>
              <a:cs typeface="Calibri"/>
            </a:endParaRPr>
          </a:p>
        </p:txBody>
      </p:sp>
      <p:sp>
        <p:nvSpPr>
          <p:cNvPr id="32770" name="Symbol zastępczy zawartości 2"/>
          <p:cNvSpPr>
            <a:spLocks noGrp="1"/>
          </p:cNvSpPr>
          <p:nvPr>
            <p:ph idx="1"/>
          </p:nvPr>
        </p:nvSpPr>
        <p:spPr>
          <a:xfrm>
            <a:off x="581025" y="2227263"/>
            <a:ext cx="7989888" cy="3632200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Gill Sans MT" charset="0"/>
            </a:endParaRPr>
          </a:p>
          <a:p>
            <a:pPr marL="0" indent="0">
              <a:buNone/>
            </a:pPr>
            <a:endParaRPr lang="en-GB" dirty="0">
              <a:latin typeface="Gill Sans MT" charset="0"/>
            </a:endParaRP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260613173"/>
              </p:ext>
            </p:extLst>
          </p:nvPr>
        </p:nvGraphicFramePr>
        <p:xfrm>
          <a:off x="395536" y="2060848"/>
          <a:ext cx="4392488" cy="426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932605331"/>
              </p:ext>
            </p:extLst>
          </p:nvPr>
        </p:nvGraphicFramePr>
        <p:xfrm>
          <a:off x="4644008" y="2276872"/>
          <a:ext cx="43204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 smtClean="0">
                <a:latin typeface="Calibri"/>
                <a:cs typeface="Calibri"/>
              </a:rPr>
              <a:t>Łączenie obowiązków zawodowych I rodzinnych</a:t>
            </a:r>
            <a:endParaRPr lang="pl-PL" sz="3000" dirty="0">
              <a:latin typeface="Calibri"/>
              <a:cs typeface="Calibri"/>
            </a:endParaRPr>
          </a:p>
        </p:txBody>
      </p:sp>
      <p:pic>
        <p:nvPicPr>
          <p:cNvPr id="8" name="Symbol zastępczy zawartości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56" r="-14256"/>
          <a:stretch>
            <a:fillRect/>
          </a:stretch>
        </p:blipFill>
        <p:spPr bwMode="auto">
          <a:xfrm>
            <a:off x="581025" y="2227263"/>
            <a:ext cx="7989888" cy="36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2" y="6021288"/>
            <a:ext cx="1819275" cy="288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7685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ywidenda">
  <a:themeElements>
    <a:clrScheme name="Niestandardowy 2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7346A0"/>
      </a:accent1>
      <a:accent2>
        <a:srgbClr val="0070C0"/>
      </a:accent2>
      <a:accent3>
        <a:srgbClr val="86C157"/>
      </a:accent3>
      <a:accent4>
        <a:srgbClr val="86C157"/>
      </a:accent4>
      <a:accent5>
        <a:srgbClr val="660066"/>
      </a:accent5>
      <a:accent6>
        <a:srgbClr val="7346A0"/>
      </a:accent6>
      <a:hlink>
        <a:srgbClr val="7030A0"/>
      </a:hlink>
      <a:folHlink>
        <a:srgbClr val="86C157"/>
      </a:folHlink>
    </a:clrScheme>
    <a:fontScheme name="Dywidend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w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geq_english_szablon.pot</Template>
  <TotalTime>13805</TotalTime>
  <Words>175</Words>
  <Application>Microsoft Macintosh PowerPoint</Application>
  <PresentationFormat>Pokaz na ekranie (4:3)</PresentationFormat>
  <Paragraphs>48</Paragraphs>
  <Slides>10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Dywidenda</vt:lpstr>
      <vt:lpstr>RYNEK PRACY, RÓWNOŚĆ PŁCI I JAKOŚĆ ŻYCIA</vt:lpstr>
      <vt:lpstr>Nierówności na rynku pracy</vt:lpstr>
      <vt:lpstr>Różnorodność w miejscu pracy</vt:lpstr>
      <vt:lpstr>Wyższa jakość życia mężczyzn gdy pracują w zespołach mieszanych</vt:lpstr>
      <vt:lpstr>Zróżnicowanie form zatrudnienia</vt:lpstr>
      <vt:lpstr>umowa o pracę na czas nieokreślony podwyższa jakość życia</vt:lpstr>
      <vt:lpstr>Praca zawodowa źródłem stabilności</vt:lpstr>
      <vt:lpstr>Mężczyźni więcej czasu spędzają w pracy zawodowej</vt:lpstr>
      <vt:lpstr>Łączenie obowiązków zawodowych I rodzinnych</vt:lpstr>
      <vt:lpstr>Prezentacja programu PowerPoint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Equality policies in Norway and Poland: Building better societies, exported good or imposed regulation?</dc:title>
  <dc:creator>tmkorsvi</dc:creator>
  <cp:lastModifiedBy>Marta Warat</cp:lastModifiedBy>
  <cp:revision>241</cp:revision>
  <dcterms:created xsi:type="dcterms:W3CDTF">2014-10-27T13:19:56Z</dcterms:created>
  <dcterms:modified xsi:type="dcterms:W3CDTF">2016-04-18T23:00:53Z</dcterms:modified>
</cp:coreProperties>
</file>