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20"/>
  </p:notesMasterIdLst>
  <p:sldIdLst>
    <p:sldId id="256" r:id="rId3"/>
    <p:sldId id="258" r:id="rId4"/>
    <p:sldId id="274" r:id="rId5"/>
    <p:sldId id="259" r:id="rId6"/>
    <p:sldId id="279" r:id="rId7"/>
    <p:sldId id="260" r:id="rId8"/>
    <p:sldId id="261" r:id="rId9"/>
    <p:sldId id="272" r:id="rId10"/>
    <p:sldId id="273" r:id="rId11"/>
    <p:sldId id="263" r:id="rId12"/>
    <p:sldId id="275" r:id="rId13"/>
    <p:sldId id="266" r:id="rId14"/>
    <p:sldId id="267" r:id="rId15"/>
    <p:sldId id="268" r:id="rId16"/>
    <p:sldId id="278" r:id="rId17"/>
    <p:sldId id="277" r:id="rId18"/>
    <p:sldId id="269" r:id="rId19"/>
  </p:sldIdLst>
  <p:sldSz cx="9144000" cy="6858000" type="screen4x3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5050"/>
    <a:srgbClr val="FF0066"/>
    <a:srgbClr val="00FF00"/>
    <a:srgbClr val="99FF99"/>
    <a:srgbClr val="990099"/>
    <a:srgbClr val="9900CC"/>
    <a:srgbClr val="666699"/>
    <a:srgbClr val="99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26" autoAdjust="0"/>
    <p:restoredTop sz="94434" autoAdjust="0"/>
  </p:normalViewPr>
  <p:slideViewPr>
    <p:cSldViewPr>
      <p:cViewPr>
        <p:scale>
          <a:sx n="75" d="100"/>
          <a:sy n="75" d="100"/>
        </p:scale>
        <p:origin x="1236" y="5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2832" y="4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31CF77-A0F2-4735-B462-4B0920184D16}" type="doc">
      <dgm:prSet loTypeId="urn:microsoft.com/office/officeart/2005/8/layout/process1" loCatId="process" qsTypeId="urn:microsoft.com/office/officeart/2005/8/quickstyle/simple1" qsCatId="simple" csTypeId="urn:microsoft.com/office/officeart/2005/8/colors/colorful5" csCatId="colorful" phldr="1"/>
      <dgm:spPr/>
    </dgm:pt>
    <dgm:pt modelId="{0F4070A1-B7E0-426A-AA74-D7E55E671BAA}">
      <dgm:prSet phldrT="[Tekst]"/>
      <dgm:spPr>
        <a:solidFill>
          <a:srgbClr val="9A57CD"/>
        </a:solidFill>
      </dgm:spPr>
      <dgm:t>
        <a:bodyPr/>
        <a:lstStyle/>
        <a:p>
          <a:r>
            <a:rPr lang="pl-PL" dirty="0" smtClean="0"/>
            <a:t>Sytuacja kobiet i mężczyzn w różnych obszarach życia</a:t>
          </a:r>
          <a:endParaRPr lang="pl-PL" dirty="0"/>
        </a:p>
      </dgm:t>
    </dgm:pt>
    <dgm:pt modelId="{06A6A606-3442-41FB-AE48-4A661C0914D6}" type="parTrans" cxnId="{EEA963B4-2B9E-40A3-8DBB-10D329279D32}">
      <dgm:prSet/>
      <dgm:spPr/>
      <dgm:t>
        <a:bodyPr/>
        <a:lstStyle/>
        <a:p>
          <a:endParaRPr lang="pl-PL"/>
        </a:p>
      </dgm:t>
    </dgm:pt>
    <dgm:pt modelId="{F73BBA3D-30F9-41CF-9086-F127F3241C59}" type="sibTrans" cxnId="{EEA963B4-2B9E-40A3-8DBB-10D329279D32}">
      <dgm:prSet/>
      <dgm:spPr>
        <a:solidFill>
          <a:schemeClr val="accent3">
            <a:lumMod val="50000"/>
          </a:schemeClr>
        </a:solidFill>
      </dgm:spPr>
      <dgm:t>
        <a:bodyPr/>
        <a:lstStyle/>
        <a:p>
          <a:endParaRPr lang="pl-PL"/>
        </a:p>
      </dgm:t>
    </dgm:pt>
    <dgm:pt modelId="{B37092D9-28B8-45AB-8875-454D31C93CBF}">
      <dgm:prSet phldrT="[Tekst]"/>
      <dgm:spPr>
        <a:solidFill>
          <a:srgbClr val="D774F2"/>
        </a:solidFill>
      </dgm:spPr>
      <dgm:t>
        <a:bodyPr/>
        <a:lstStyle/>
        <a:p>
          <a:r>
            <a:rPr lang="pl-PL" dirty="0" smtClean="0"/>
            <a:t>Uwarunkowania nierówności płci</a:t>
          </a:r>
          <a:endParaRPr lang="pl-PL" dirty="0"/>
        </a:p>
      </dgm:t>
    </dgm:pt>
    <dgm:pt modelId="{9B340430-BF75-4838-8B39-36441CA7DB87}" type="parTrans" cxnId="{B80D6480-E18E-44F6-9D4D-703489578B64}">
      <dgm:prSet/>
      <dgm:spPr/>
      <dgm:t>
        <a:bodyPr/>
        <a:lstStyle/>
        <a:p>
          <a:endParaRPr lang="pl-PL"/>
        </a:p>
      </dgm:t>
    </dgm:pt>
    <dgm:pt modelId="{EE2D7422-1FD9-44DE-BFDB-CF8F478EE2E0}" type="sibTrans" cxnId="{B80D6480-E18E-44F6-9D4D-703489578B64}">
      <dgm:prSet/>
      <dgm:spPr/>
      <dgm:t>
        <a:bodyPr/>
        <a:lstStyle/>
        <a:p>
          <a:endParaRPr lang="pl-PL"/>
        </a:p>
      </dgm:t>
    </dgm:pt>
    <dgm:pt modelId="{AB62396D-90B8-481E-9B2F-B1F1ED4BB698}">
      <dgm:prSet phldrT="[Tekst]"/>
      <dgm:spPr>
        <a:solidFill>
          <a:srgbClr val="B0369F"/>
        </a:solidFill>
      </dgm:spPr>
      <dgm:t>
        <a:bodyPr/>
        <a:lstStyle/>
        <a:p>
          <a:r>
            <a:rPr lang="pl-PL" dirty="0" smtClean="0"/>
            <a:t>Wpływ równości płci na jakość życia</a:t>
          </a:r>
          <a:endParaRPr lang="pl-PL" dirty="0"/>
        </a:p>
      </dgm:t>
    </dgm:pt>
    <dgm:pt modelId="{E156428A-863B-4C5D-97AC-CDFB16618218}" type="parTrans" cxnId="{D308BC84-1991-4B20-8A0E-81AFEABBEB54}">
      <dgm:prSet/>
      <dgm:spPr/>
      <dgm:t>
        <a:bodyPr/>
        <a:lstStyle/>
        <a:p>
          <a:endParaRPr lang="pl-PL"/>
        </a:p>
      </dgm:t>
    </dgm:pt>
    <dgm:pt modelId="{D85D7F98-3BCB-4B65-ACBC-4DC2F8068311}" type="sibTrans" cxnId="{D308BC84-1991-4B20-8A0E-81AFEABBEB54}">
      <dgm:prSet/>
      <dgm:spPr/>
      <dgm:t>
        <a:bodyPr/>
        <a:lstStyle/>
        <a:p>
          <a:endParaRPr lang="pl-PL"/>
        </a:p>
      </dgm:t>
    </dgm:pt>
    <dgm:pt modelId="{635A0DE1-47A0-4BC8-9EB2-716660453102}" type="pres">
      <dgm:prSet presAssocID="{1331CF77-A0F2-4735-B462-4B0920184D16}" presName="Name0" presStyleCnt="0">
        <dgm:presLayoutVars>
          <dgm:dir/>
          <dgm:resizeHandles val="exact"/>
        </dgm:presLayoutVars>
      </dgm:prSet>
      <dgm:spPr/>
    </dgm:pt>
    <dgm:pt modelId="{61C8073C-7532-4CA4-BF79-180B97552F77}" type="pres">
      <dgm:prSet presAssocID="{0F4070A1-B7E0-426A-AA74-D7E55E671BA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6486294-BA7D-441D-86A8-3F232C48595E}" type="pres">
      <dgm:prSet presAssocID="{F73BBA3D-30F9-41CF-9086-F127F3241C59}" presName="sibTrans" presStyleLbl="sibTrans2D1" presStyleIdx="0" presStyleCnt="2"/>
      <dgm:spPr/>
      <dgm:t>
        <a:bodyPr/>
        <a:lstStyle/>
        <a:p>
          <a:endParaRPr lang="pl-PL"/>
        </a:p>
      </dgm:t>
    </dgm:pt>
    <dgm:pt modelId="{0CCFEA42-1447-4643-8D58-88E72AE032A8}" type="pres">
      <dgm:prSet presAssocID="{F73BBA3D-30F9-41CF-9086-F127F3241C59}" presName="connectorText" presStyleLbl="sibTrans2D1" presStyleIdx="0" presStyleCnt="2"/>
      <dgm:spPr/>
      <dgm:t>
        <a:bodyPr/>
        <a:lstStyle/>
        <a:p>
          <a:endParaRPr lang="pl-PL"/>
        </a:p>
      </dgm:t>
    </dgm:pt>
    <dgm:pt modelId="{3E21ADA2-EEE4-458D-8BFB-1BA37CA1F6EB}" type="pres">
      <dgm:prSet presAssocID="{B37092D9-28B8-45AB-8875-454D31C93CB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812AF81-B015-4E7B-BD73-9CB1D0CF1A5F}" type="pres">
      <dgm:prSet presAssocID="{EE2D7422-1FD9-44DE-BFDB-CF8F478EE2E0}" presName="sibTrans" presStyleLbl="sibTrans2D1" presStyleIdx="1" presStyleCnt="2"/>
      <dgm:spPr/>
      <dgm:t>
        <a:bodyPr/>
        <a:lstStyle/>
        <a:p>
          <a:endParaRPr lang="pl-PL"/>
        </a:p>
      </dgm:t>
    </dgm:pt>
    <dgm:pt modelId="{83A436A1-0FC8-497B-AC8F-9ECC495A276F}" type="pres">
      <dgm:prSet presAssocID="{EE2D7422-1FD9-44DE-BFDB-CF8F478EE2E0}" presName="connectorText" presStyleLbl="sibTrans2D1" presStyleIdx="1" presStyleCnt="2"/>
      <dgm:spPr/>
      <dgm:t>
        <a:bodyPr/>
        <a:lstStyle/>
        <a:p>
          <a:endParaRPr lang="pl-PL"/>
        </a:p>
      </dgm:t>
    </dgm:pt>
    <dgm:pt modelId="{086D6CAB-ED46-416D-A3B2-A5A55F22F22E}" type="pres">
      <dgm:prSet presAssocID="{AB62396D-90B8-481E-9B2F-B1F1ED4BB69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EEA963B4-2B9E-40A3-8DBB-10D329279D32}" srcId="{1331CF77-A0F2-4735-B462-4B0920184D16}" destId="{0F4070A1-B7E0-426A-AA74-D7E55E671BAA}" srcOrd="0" destOrd="0" parTransId="{06A6A606-3442-41FB-AE48-4A661C0914D6}" sibTransId="{F73BBA3D-30F9-41CF-9086-F127F3241C59}"/>
    <dgm:cxn modelId="{B80D6480-E18E-44F6-9D4D-703489578B64}" srcId="{1331CF77-A0F2-4735-B462-4B0920184D16}" destId="{B37092D9-28B8-45AB-8875-454D31C93CBF}" srcOrd="1" destOrd="0" parTransId="{9B340430-BF75-4838-8B39-36441CA7DB87}" sibTransId="{EE2D7422-1FD9-44DE-BFDB-CF8F478EE2E0}"/>
    <dgm:cxn modelId="{FCDF66B6-5FE6-437B-B40C-435EA7AF7335}" type="presOf" srcId="{F73BBA3D-30F9-41CF-9086-F127F3241C59}" destId="{0CCFEA42-1447-4643-8D58-88E72AE032A8}" srcOrd="1" destOrd="0" presId="urn:microsoft.com/office/officeart/2005/8/layout/process1"/>
    <dgm:cxn modelId="{B2160F30-319E-4A57-A6BF-1B7B2EF83960}" type="presOf" srcId="{B37092D9-28B8-45AB-8875-454D31C93CBF}" destId="{3E21ADA2-EEE4-458D-8BFB-1BA37CA1F6EB}" srcOrd="0" destOrd="0" presId="urn:microsoft.com/office/officeart/2005/8/layout/process1"/>
    <dgm:cxn modelId="{59C06930-5394-4F2E-93A1-72263B57498A}" type="presOf" srcId="{AB62396D-90B8-481E-9B2F-B1F1ED4BB698}" destId="{086D6CAB-ED46-416D-A3B2-A5A55F22F22E}" srcOrd="0" destOrd="0" presId="urn:microsoft.com/office/officeart/2005/8/layout/process1"/>
    <dgm:cxn modelId="{748DF945-B37E-4FFE-8A35-803DEDA8B294}" type="presOf" srcId="{1331CF77-A0F2-4735-B462-4B0920184D16}" destId="{635A0DE1-47A0-4BC8-9EB2-716660453102}" srcOrd="0" destOrd="0" presId="urn:microsoft.com/office/officeart/2005/8/layout/process1"/>
    <dgm:cxn modelId="{5AC7B408-5148-44C8-8F86-F49DD02CC9A9}" type="presOf" srcId="{F73BBA3D-30F9-41CF-9086-F127F3241C59}" destId="{86486294-BA7D-441D-86A8-3F232C48595E}" srcOrd="0" destOrd="0" presId="urn:microsoft.com/office/officeart/2005/8/layout/process1"/>
    <dgm:cxn modelId="{31513477-02DE-47AF-B0F5-0D16DD6E2E29}" type="presOf" srcId="{EE2D7422-1FD9-44DE-BFDB-CF8F478EE2E0}" destId="{3812AF81-B015-4E7B-BD73-9CB1D0CF1A5F}" srcOrd="0" destOrd="0" presId="urn:microsoft.com/office/officeart/2005/8/layout/process1"/>
    <dgm:cxn modelId="{F9723887-2210-47E9-B30B-F7E650E78D60}" type="presOf" srcId="{0F4070A1-B7E0-426A-AA74-D7E55E671BAA}" destId="{61C8073C-7532-4CA4-BF79-180B97552F77}" srcOrd="0" destOrd="0" presId="urn:microsoft.com/office/officeart/2005/8/layout/process1"/>
    <dgm:cxn modelId="{D308BC84-1991-4B20-8A0E-81AFEABBEB54}" srcId="{1331CF77-A0F2-4735-B462-4B0920184D16}" destId="{AB62396D-90B8-481E-9B2F-B1F1ED4BB698}" srcOrd="2" destOrd="0" parTransId="{E156428A-863B-4C5D-97AC-CDFB16618218}" sibTransId="{D85D7F98-3BCB-4B65-ACBC-4DC2F8068311}"/>
    <dgm:cxn modelId="{484BB374-7977-45E6-B6E2-8765534A9496}" type="presOf" srcId="{EE2D7422-1FD9-44DE-BFDB-CF8F478EE2E0}" destId="{83A436A1-0FC8-497B-AC8F-9ECC495A276F}" srcOrd="1" destOrd="0" presId="urn:microsoft.com/office/officeart/2005/8/layout/process1"/>
    <dgm:cxn modelId="{C170D95C-C977-47B6-B611-B9C17A2C3077}" type="presParOf" srcId="{635A0DE1-47A0-4BC8-9EB2-716660453102}" destId="{61C8073C-7532-4CA4-BF79-180B97552F77}" srcOrd="0" destOrd="0" presId="urn:microsoft.com/office/officeart/2005/8/layout/process1"/>
    <dgm:cxn modelId="{54CE8CA9-E5EC-4587-80AF-FF59B165D8C4}" type="presParOf" srcId="{635A0DE1-47A0-4BC8-9EB2-716660453102}" destId="{86486294-BA7D-441D-86A8-3F232C48595E}" srcOrd="1" destOrd="0" presId="urn:microsoft.com/office/officeart/2005/8/layout/process1"/>
    <dgm:cxn modelId="{8DBC5DFE-4487-4471-BF9C-AEB4F6605AB7}" type="presParOf" srcId="{86486294-BA7D-441D-86A8-3F232C48595E}" destId="{0CCFEA42-1447-4643-8D58-88E72AE032A8}" srcOrd="0" destOrd="0" presId="urn:microsoft.com/office/officeart/2005/8/layout/process1"/>
    <dgm:cxn modelId="{6BD56364-22D9-4A2D-B70F-E5D482C1AF17}" type="presParOf" srcId="{635A0DE1-47A0-4BC8-9EB2-716660453102}" destId="{3E21ADA2-EEE4-458D-8BFB-1BA37CA1F6EB}" srcOrd="2" destOrd="0" presId="urn:microsoft.com/office/officeart/2005/8/layout/process1"/>
    <dgm:cxn modelId="{44F77247-401C-4749-8102-365E39058699}" type="presParOf" srcId="{635A0DE1-47A0-4BC8-9EB2-716660453102}" destId="{3812AF81-B015-4E7B-BD73-9CB1D0CF1A5F}" srcOrd="3" destOrd="0" presId="urn:microsoft.com/office/officeart/2005/8/layout/process1"/>
    <dgm:cxn modelId="{DECA53EA-AE48-446F-874E-58B9F33B5A4C}" type="presParOf" srcId="{3812AF81-B015-4E7B-BD73-9CB1D0CF1A5F}" destId="{83A436A1-0FC8-497B-AC8F-9ECC495A276F}" srcOrd="0" destOrd="0" presId="urn:microsoft.com/office/officeart/2005/8/layout/process1"/>
    <dgm:cxn modelId="{B3E40424-0658-4877-977E-AF032AB2034B}" type="presParOf" srcId="{635A0DE1-47A0-4BC8-9EB2-716660453102}" destId="{086D6CAB-ED46-416D-A3B2-A5A55F22F22E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E57912-8946-4D24-8E16-5066B9882B9B}" type="doc">
      <dgm:prSet loTypeId="urn:microsoft.com/office/officeart/2005/8/layout/default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pl-PL"/>
        </a:p>
      </dgm:t>
    </dgm:pt>
    <dgm:pt modelId="{4B1ED4B8-08CA-408D-8E18-2250902F8D6C}">
      <dgm:prSet phldrT="[Tekst]"/>
      <dgm:spPr>
        <a:solidFill>
          <a:srgbClr val="7030A0">
            <a:alpha val="90000"/>
          </a:srgbClr>
        </a:solidFill>
      </dgm:spPr>
      <dgm:t>
        <a:bodyPr/>
        <a:lstStyle/>
        <a:p>
          <a:r>
            <a:rPr lang="pl-PL" dirty="0" smtClean="0"/>
            <a:t>Postawy względem równości płci</a:t>
          </a:r>
          <a:endParaRPr lang="pl-PL" dirty="0"/>
        </a:p>
      </dgm:t>
    </dgm:pt>
    <dgm:pt modelId="{C9B1A6FE-60D5-43DC-B995-1F5DC8DBB200}" type="parTrans" cxnId="{6587C192-B367-4D60-B8AF-7995F5941DC5}">
      <dgm:prSet/>
      <dgm:spPr/>
      <dgm:t>
        <a:bodyPr/>
        <a:lstStyle/>
        <a:p>
          <a:endParaRPr lang="pl-PL"/>
        </a:p>
      </dgm:t>
    </dgm:pt>
    <dgm:pt modelId="{A72659C8-6747-4A1F-974F-1F7C113F7F11}" type="sibTrans" cxnId="{6587C192-B367-4D60-B8AF-7995F5941DC5}">
      <dgm:prSet/>
      <dgm:spPr/>
      <dgm:t>
        <a:bodyPr/>
        <a:lstStyle/>
        <a:p>
          <a:endParaRPr lang="pl-PL"/>
        </a:p>
      </dgm:t>
    </dgm:pt>
    <dgm:pt modelId="{36CEC528-F75D-46D2-BC58-26AB0FECD51F}">
      <dgm:prSet phldrT="[Tekst]"/>
      <dgm:spPr>
        <a:solidFill>
          <a:srgbClr val="9900FF">
            <a:alpha val="81961"/>
          </a:srgbClr>
        </a:solidFill>
      </dgm:spPr>
      <dgm:t>
        <a:bodyPr/>
        <a:lstStyle/>
        <a:p>
          <a:r>
            <a:rPr lang="pl-PL" dirty="0" smtClean="0"/>
            <a:t>Postawy wobec ról kobiet i mężczyzn</a:t>
          </a:r>
          <a:endParaRPr lang="pl-PL" dirty="0"/>
        </a:p>
      </dgm:t>
    </dgm:pt>
    <dgm:pt modelId="{0D5011B6-CAD5-4CBD-8504-53881BF7882D}" type="parTrans" cxnId="{351B7D3B-7E54-42B3-B441-5A72CAEF984D}">
      <dgm:prSet/>
      <dgm:spPr/>
      <dgm:t>
        <a:bodyPr/>
        <a:lstStyle/>
        <a:p>
          <a:endParaRPr lang="pl-PL"/>
        </a:p>
      </dgm:t>
    </dgm:pt>
    <dgm:pt modelId="{DEB303FE-4909-49A3-ACD5-1FFED1CEA9CA}" type="sibTrans" cxnId="{351B7D3B-7E54-42B3-B441-5A72CAEF984D}">
      <dgm:prSet/>
      <dgm:spPr/>
      <dgm:t>
        <a:bodyPr/>
        <a:lstStyle/>
        <a:p>
          <a:endParaRPr lang="pl-PL"/>
        </a:p>
      </dgm:t>
    </dgm:pt>
    <dgm:pt modelId="{F8E739AF-6A40-4A35-A549-1A4E4AE80222}">
      <dgm:prSet phldrT="[Tekst]"/>
      <dgm:spPr>
        <a:solidFill>
          <a:srgbClr val="9900CC">
            <a:alpha val="73725"/>
          </a:srgbClr>
        </a:solidFill>
      </dgm:spPr>
      <dgm:t>
        <a:bodyPr/>
        <a:lstStyle/>
        <a:p>
          <a:r>
            <a:rPr lang="pl-PL" dirty="0" smtClean="0"/>
            <a:t>Praktyki – decyzje, prace domowe i opieka nad dziećmi</a:t>
          </a:r>
          <a:endParaRPr lang="pl-PL" dirty="0"/>
        </a:p>
      </dgm:t>
    </dgm:pt>
    <dgm:pt modelId="{0A9FB69E-6970-4FCB-90AA-7D709180F328}" type="parTrans" cxnId="{0C1B36B2-F057-4502-9FE0-9F5D9AABD585}">
      <dgm:prSet/>
      <dgm:spPr/>
      <dgm:t>
        <a:bodyPr/>
        <a:lstStyle/>
        <a:p>
          <a:endParaRPr lang="pl-PL"/>
        </a:p>
      </dgm:t>
    </dgm:pt>
    <dgm:pt modelId="{E7921C78-8D52-400F-9BDC-AE45A9DDAB84}" type="sibTrans" cxnId="{0C1B36B2-F057-4502-9FE0-9F5D9AABD585}">
      <dgm:prSet/>
      <dgm:spPr/>
      <dgm:t>
        <a:bodyPr/>
        <a:lstStyle/>
        <a:p>
          <a:endParaRPr lang="pl-PL"/>
        </a:p>
      </dgm:t>
    </dgm:pt>
    <dgm:pt modelId="{83683960-4BF5-429E-B476-0B972FDB7270}">
      <dgm:prSet phldrT="[Tekst]"/>
      <dgm:spPr>
        <a:solidFill>
          <a:srgbClr val="666699">
            <a:alpha val="65882"/>
          </a:srgbClr>
        </a:solidFill>
      </dgm:spPr>
      <dgm:t>
        <a:bodyPr/>
        <a:lstStyle/>
        <a:p>
          <a:r>
            <a:rPr lang="pl-PL" dirty="0" smtClean="0"/>
            <a:t>Udział małżonków/ partnerów w zasobach rodziny</a:t>
          </a:r>
          <a:endParaRPr lang="pl-PL" dirty="0"/>
        </a:p>
      </dgm:t>
    </dgm:pt>
    <dgm:pt modelId="{EFC2937C-F863-4D4C-AB4F-F99DA347C62F}" type="parTrans" cxnId="{1A64C9A0-5FDD-4C7D-9950-5222339060C7}">
      <dgm:prSet/>
      <dgm:spPr/>
      <dgm:t>
        <a:bodyPr/>
        <a:lstStyle/>
        <a:p>
          <a:endParaRPr lang="pl-PL"/>
        </a:p>
      </dgm:t>
    </dgm:pt>
    <dgm:pt modelId="{654BB916-3167-46E3-83DA-03AD9D618A6A}" type="sibTrans" cxnId="{1A64C9A0-5FDD-4C7D-9950-5222339060C7}">
      <dgm:prSet/>
      <dgm:spPr/>
      <dgm:t>
        <a:bodyPr/>
        <a:lstStyle/>
        <a:p>
          <a:endParaRPr lang="pl-PL"/>
        </a:p>
      </dgm:t>
    </dgm:pt>
    <dgm:pt modelId="{36BEB4AD-C386-4E2D-81E1-46A0CBDE2B20}">
      <dgm:prSet phldrT="[Tekst]"/>
      <dgm:spPr/>
      <dgm:t>
        <a:bodyPr/>
        <a:lstStyle/>
        <a:p>
          <a:r>
            <a:rPr lang="pl-PL" dirty="0" smtClean="0"/>
            <a:t>Formacja </a:t>
          </a:r>
          <a:br>
            <a:rPr lang="pl-PL" dirty="0" smtClean="0"/>
          </a:br>
          <a:r>
            <a:rPr lang="pl-PL" dirty="0" smtClean="0"/>
            <a:t>płciowa</a:t>
          </a:r>
          <a:endParaRPr lang="pl-PL" dirty="0"/>
        </a:p>
      </dgm:t>
    </dgm:pt>
    <dgm:pt modelId="{0443AAFD-DE82-4529-B9BC-F131CCE6B6F9}" type="parTrans" cxnId="{FC548170-B492-4264-8673-0373B2E6D074}">
      <dgm:prSet/>
      <dgm:spPr/>
      <dgm:t>
        <a:bodyPr/>
        <a:lstStyle/>
        <a:p>
          <a:endParaRPr lang="pl-PL"/>
        </a:p>
      </dgm:t>
    </dgm:pt>
    <dgm:pt modelId="{F2071B08-B983-48E8-A48F-11474E8FE6AE}" type="sibTrans" cxnId="{FC548170-B492-4264-8673-0373B2E6D074}">
      <dgm:prSet/>
      <dgm:spPr/>
      <dgm:t>
        <a:bodyPr/>
        <a:lstStyle/>
        <a:p>
          <a:endParaRPr lang="pl-PL"/>
        </a:p>
      </dgm:t>
    </dgm:pt>
    <dgm:pt modelId="{B918894B-504B-40E7-A8C5-1DD9DFE45D03}">
      <dgm:prSet phldrT="[Tekst]"/>
      <dgm:spPr>
        <a:solidFill>
          <a:srgbClr val="990099">
            <a:alpha val="49804"/>
          </a:srgbClr>
        </a:solidFill>
      </dgm:spPr>
      <dgm:t>
        <a:bodyPr/>
        <a:lstStyle/>
        <a:p>
          <a:r>
            <a:rPr lang="pl-PL" dirty="0" smtClean="0"/>
            <a:t>Relacje władzy w związku</a:t>
          </a:r>
          <a:endParaRPr lang="pl-PL" dirty="0"/>
        </a:p>
      </dgm:t>
    </dgm:pt>
    <dgm:pt modelId="{3AB684B0-1AF1-491B-8E62-59B6C3BBEBDD}" type="parTrans" cxnId="{B61880E2-DAAF-4E7C-AC7E-ADC7C5FB339A}">
      <dgm:prSet/>
      <dgm:spPr/>
      <dgm:t>
        <a:bodyPr/>
        <a:lstStyle/>
        <a:p>
          <a:endParaRPr lang="pl-PL"/>
        </a:p>
      </dgm:t>
    </dgm:pt>
    <dgm:pt modelId="{9D9A624C-2480-449B-9654-32264887F283}" type="sibTrans" cxnId="{B61880E2-DAAF-4E7C-AC7E-ADC7C5FB339A}">
      <dgm:prSet/>
      <dgm:spPr/>
      <dgm:t>
        <a:bodyPr/>
        <a:lstStyle/>
        <a:p>
          <a:endParaRPr lang="pl-PL"/>
        </a:p>
      </dgm:t>
    </dgm:pt>
    <dgm:pt modelId="{D1200983-2DB5-4834-ABF4-16ACE485FF2D}" type="pres">
      <dgm:prSet presAssocID="{A3E57912-8946-4D24-8E16-5066B9882B9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7D607A24-C4F6-4C1C-A35C-069988B8447B}" type="pres">
      <dgm:prSet presAssocID="{4B1ED4B8-08CA-408D-8E18-2250902F8D6C}" presName="node" presStyleLbl="node1" presStyleIdx="0" presStyleCnt="6" custLinFactNeighborX="319" custLinFactNeighborY="61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613CACC-7E09-4425-A0E1-91BD8ACA55E4}" type="pres">
      <dgm:prSet presAssocID="{A72659C8-6747-4A1F-974F-1F7C113F7F11}" presName="sibTrans" presStyleCnt="0"/>
      <dgm:spPr/>
    </dgm:pt>
    <dgm:pt modelId="{AE525002-F8B5-4841-88B0-FC0D2DA51960}" type="pres">
      <dgm:prSet presAssocID="{36CEC528-F75D-46D2-BC58-26AB0FECD51F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44B7FAF-4BBE-4822-ADC7-9E3F0FDACD77}" type="pres">
      <dgm:prSet presAssocID="{DEB303FE-4909-49A3-ACD5-1FFED1CEA9CA}" presName="sibTrans" presStyleCnt="0"/>
      <dgm:spPr/>
    </dgm:pt>
    <dgm:pt modelId="{BB767871-F6EE-43A8-9572-C3DC9C967373}" type="pres">
      <dgm:prSet presAssocID="{F8E739AF-6A40-4A35-A549-1A4E4AE80222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B519564-5566-4720-900F-9420BE33ACA6}" type="pres">
      <dgm:prSet presAssocID="{E7921C78-8D52-400F-9BDC-AE45A9DDAB84}" presName="sibTrans" presStyleCnt="0"/>
      <dgm:spPr/>
    </dgm:pt>
    <dgm:pt modelId="{5F48038E-0511-4ECA-B91F-6692316767B8}" type="pres">
      <dgm:prSet presAssocID="{83683960-4BF5-429E-B476-0B972FDB7270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83E55D4-1AC4-49A5-B41F-F4E008DBB633}" type="pres">
      <dgm:prSet presAssocID="{654BB916-3167-46E3-83DA-03AD9D618A6A}" presName="sibTrans" presStyleCnt="0"/>
      <dgm:spPr/>
    </dgm:pt>
    <dgm:pt modelId="{C20FD50D-7079-4A8C-BEA6-7F7B5816680C}" type="pres">
      <dgm:prSet presAssocID="{36BEB4AD-C386-4E2D-81E1-46A0CBDE2B20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FE9D645-99DB-459A-83F0-D8A3C534770B}" type="pres">
      <dgm:prSet presAssocID="{F2071B08-B983-48E8-A48F-11474E8FE6AE}" presName="sibTrans" presStyleCnt="0"/>
      <dgm:spPr/>
    </dgm:pt>
    <dgm:pt modelId="{E07E52DF-08BE-4603-99C7-3D9DF7AC67E9}" type="pres">
      <dgm:prSet presAssocID="{B918894B-504B-40E7-A8C5-1DD9DFE45D03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32147C0D-ABCE-405E-BD6E-5930DA74A01C}" type="presOf" srcId="{F8E739AF-6A40-4A35-A549-1A4E4AE80222}" destId="{BB767871-F6EE-43A8-9572-C3DC9C967373}" srcOrd="0" destOrd="0" presId="urn:microsoft.com/office/officeart/2005/8/layout/default"/>
    <dgm:cxn modelId="{6587C192-B367-4D60-B8AF-7995F5941DC5}" srcId="{A3E57912-8946-4D24-8E16-5066B9882B9B}" destId="{4B1ED4B8-08CA-408D-8E18-2250902F8D6C}" srcOrd="0" destOrd="0" parTransId="{C9B1A6FE-60D5-43DC-B995-1F5DC8DBB200}" sibTransId="{A72659C8-6747-4A1F-974F-1F7C113F7F11}"/>
    <dgm:cxn modelId="{351B7D3B-7E54-42B3-B441-5A72CAEF984D}" srcId="{A3E57912-8946-4D24-8E16-5066B9882B9B}" destId="{36CEC528-F75D-46D2-BC58-26AB0FECD51F}" srcOrd="1" destOrd="0" parTransId="{0D5011B6-CAD5-4CBD-8504-53881BF7882D}" sibTransId="{DEB303FE-4909-49A3-ACD5-1FFED1CEA9CA}"/>
    <dgm:cxn modelId="{E5E22F84-D7AA-4F74-BA16-9946B56ADA30}" type="presOf" srcId="{36BEB4AD-C386-4E2D-81E1-46A0CBDE2B20}" destId="{C20FD50D-7079-4A8C-BEA6-7F7B5816680C}" srcOrd="0" destOrd="0" presId="urn:microsoft.com/office/officeart/2005/8/layout/default"/>
    <dgm:cxn modelId="{AA0AE64C-70E4-4ED6-8846-3390ED098F1B}" type="presOf" srcId="{36CEC528-F75D-46D2-BC58-26AB0FECD51F}" destId="{AE525002-F8B5-4841-88B0-FC0D2DA51960}" srcOrd="0" destOrd="0" presId="urn:microsoft.com/office/officeart/2005/8/layout/default"/>
    <dgm:cxn modelId="{FC548170-B492-4264-8673-0373B2E6D074}" srcId="{A3E57912-8946-4D24-8E16-5066B9882B9B}" destId="{36BEB4AD-C386-4E2D-81E1-46A0CBDE2B20}" srcOrd="4" destOrd="0" parTransId="{0443AAFD-DE82-4529-B9BC-F131CCE6B6F9}" sibTransId="{F2071B08-B983-48E8-A48F-11474E8FE6AE}"/>
    <dgm:cxn modelId="{B61880E2-DAAF-4E7C-AC7E-ADC7C5FB339A}" srcId="{A3E57912-8946-4D24-8E16-5066B9882B9B}" destId="{B918894B-504B-40E7-A8C5-1DD9DFE45D03}" srcOrd="5" destOrd="0" parTransId="{3AB684B0-1AF1-491B-8E62-59B6C3BBEBDD}" sibTransId="{9D9A624C-2480-449B-9654-32264887F283}"/>
    <dgm:cxn modelId="{93CA3953-DB30-4E26-92BA-9AA68A4DCED8}" type="presOf" srcId="{B918894B-504B-40E7-A8C5-1DD9DFE45D03}" destId="{E07E52DF-08BE-4603-99C7-3D9DF7AC67E9}" srcOrd="0" destOrd="0" presId="urn:microsoft.com/office/officeart/2005/8/layout/default"/>
    <dgm:cxn modelId="{BB30A8AA-8127-426F-9AF3-9DBEBAE9D065}" type="presOf" srcId="{83683960-4BF5-429E-B476-0B972FDB7270}" destId="{5F48038E-0511-4ECA-B91F-6692316767B8}" srcOrd="0" destOrd="0" presId="urn:microsoft.com/office/officeart/2005/8/layout/default"/>
    <dgm:cxn modelId="{1A64C9A0-5FDD-4C7D-9950-5222339060C7}" srcId="{A3E57912-8946-4D24-8E16-5066B9882B9B}" destId="{83683960-4BF5-429E-B476-0B972FDB7270}" srcOrd="3" destOrd="0" parTransId="{EFC2937C-F863-4D4C-AB4F-F99DA347C62F}" sibTransId="{654BB916-3167-46E3-83DA-03AD9D618A6A}"/>
    <dgm:cxn modelId="{F4DAB66A-8B0A-43BF-A45F-001061D2983B}" type="presOf" srcId="{A3E57912-8946-4D24-8E16-5066B9882B9B}" destId="{D1200983-2DB5-4834-ABF4-16ACE485FF2D}" srcOrd="0" destOrd="0" presId="urn:microsoft.com/office/officeart/2005/8/layout/default"/>
    <dgm:cxn modelId="{0C1B36B2-F057-4502-9FE0-9F5D9AABD585}" srcId="{A3E57912-8946-4D24-8E16-5066B9882B9B}" destId="{F8E739AF-6A40-4A35-A549-1A4E4AE80222}" srcOrd="2" destOrd="0" parTransId="{0A9FB69E-6970-4FCB-90AA-7D709180F328}" sibTransId="{E7921C78-8D52-400F-9BDC-AE45A9DDAB84}"/>
    <dgm:cxn modelId="{3FEF73F9-C5E8-4456-9534-0B2C0EDDF9C9}" type="presOf" srcId="{4B1ED4B8-08CA-408D-8E18-2250902F8D6C}" destId="{7D607A24-C4F6-4C1C-A35C-069988B8447B}" srcOrd="0" destOrd="0" presId="urn:microsoft.com/office/officeart/2005/8/layout/default"/>
    <dgm:cxn modelId="{FF3D1157-65FA-4C04-9F9A-FD8ACA055E8D}" type="presParOf" srcId="{D1200983-2DB5-4834-ABF4-16ACE485FF2D}" destId="{7D607A24-C4F6-4C1C-A35C-069988B8447B}" srcOrd="0" destOrd="0" presId="urn:microsoft.com/office/officeart/2005/8/layout/default"/>
    <dgm:cxn modelId="{40D708C4-E4F0-43CE-929B-574732D9ADF4}" type="presParOf" srcId="{D1200983-2DB5-4834-ABF4-16ACE485FF2D}" destId="{E613CACC-7E09-4425-A0E1-91BD8ACA55E4}" srcOrd="1" destOrd="0" presId="urn:microsoft.com/office/officeart/2005/8/layout/default"/>
    <dgm:cxn modelId="{2EFD693A-CD85-4A5C-89EF-7E470D964C39}" type="presParOf" srcId="{D1200983-2DB5-4834-ABF4-16ACE485FF2D}" destId="{AE525002-F8B5-4841-88B0-FC0D2DA51960}" srcOrd="2" destOrd="0" presId="urn:microsoft.com/office/officeart/2005/8/layout/default"/>
    <dgm:cxn modelId="{9A5F287D-2513-4A5C-B030-DDAC35F36456}" type="presParOf" srcId="{D1200983-2DB5-4834-ABF4-16ACE485FF2D}" destId="{544B7FAF-4BBE-4822-ADC7-9E3F0FDACD77}" srcOrd="3" destOrd="0" presId="urn:microsoft.com/office/officeart/2005/8/layout/default"/>
    <dgm:cxn modelId="{5604C0FC-B737-48E6-9B53-173026B2C0D5}" type="presParOf" srcId="{D1200983-2DB5-4834-ABF4-16ACE485FF2D}" destId="{BB767871-F6EE-43A8-9572-C3DC9C967373}" srcOrd="4" destOrd="0" presId="urn:microsoft.com/office/officeart/2005/8/layout/default"/>
    <dgm:cxn modelId="{121469A3-BB18-4E0F-8A3C-F6B3EFC9F33D}" type="presParOf" srcId="{D1200983-2DB5-4834-ABF4-16ACE485FF2D}" destId="{CB519564-5566-4720-900F-9420BE33ACA6}" srcOrd="5" destOrd="0" presId="urn:microsoft.com/office/officeart/2005/8/layout/default"/>
    <dgm:cxn modelId="{6CB64DE9-AFD7-4D37-A228-146230BF3489}" type="presParOf" srcId="{D1200983-2DB5-4834-ABF4-16ACE485FF2D}" destId="{5F48038E-0511-4ECA-B91F-6692316767B8}" srcOrd="6" destOrd="0" presId="urn:microsoft.com/office/officeart/2005/8/layout/default"/>
    <dgm:cxn modelId="{4A2CE008-2E77-421D-B3B2-185AEC0BE3D1}" type="presParOf" srcId="{D1200983-2DB5-4834-ABF4-16ACE485FF2D}" destId="{D83E55D4-1AC4-49A5-B41F-F4E008DBB633}" srcOrd="7" destOrd="0" presId="urn:microsoft.com/office/officeart/2005/8/layout/default"/>
    <dgm:cxn modelId="{B04FE879-E4BE-4125-AA11-A1576E66ACE7}" type="presParOf" srcId="{D1200983-2DB5-4834-ABF4-16ACE485FF2D}" destId="{C20FD50D-7079-4A8C-BEA6-7F7B5816680C}" srcOrd="8" destOrd="0" presId="urn:microsoft.com/office/officeart/2005/8/layout/default"/>
    <dgm:cxn modelId="{DF48C012-3C67-4F97-97A1-1D93CD059D02}" type="presParOf" srcId="{D1200983-2DB5-4834-ABF4-16ACE485FF2D}" destId="{2FE9D645-99DB-459A-83F0-D8A3C534770B}" srcOrd="9" destOrd="0" presId="urn:microsoft.com/office/officeart/2005/8/layout/default"/>
    <dgm:cxn modelId="{90BF0785-D343-487C-8C39-49799588A8A4}" type="presParOf" srcId="{D1200983-2DB5-4834-ABF4-16ACE485FF2D}" destId="{E07E52DF-08BE-4603-99C7-3D9DF7AC67E9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C8073C-7532-4CA4-BF79-180B97552F77}">
      <dsp:nvSpPr>
        <dsp:cNvPr id="0" name=""/>
        <dsp:cNvSpPr/>
      </dsp:nvSpPr>
      <dsp:spPr>
        <a:xfrm>
          <a:off x="7468" y="338479"/>
          <a:ext cx="2232107" cy="1339264"/>
        </a:xfrm>
        <a:prstGeom prst="roundRect">
          <a:avLst>
            <a:gd name="adj" fmla="val 10000"/>
          </a:avLst>
        </a:prstGeom>
        <a:solidFill>
          <a:srgbClr val="9A57C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/>
            <a:t>Sytuacja kobiet i mężczyzn w różnych obszarach życia</a:t>
          </a:r>
          <a:endParaRPr lang="pl-PL" sz="2000" kern="1200" dirty="0"/>
        </a:p>
      </dsp:txBody>
      <dsp:txXfrm>
        <a:off x="46694" y="377705"/>
        <a:ext cx="2153655" cy="1260812"/>
      </dsp:txXfrm>
    </dsp:sp>
    <dsp:sp modelId="{86486294-BA7D-441D-86A8-3F232C48595E}">
      <dsp:nvSpPr>
        <dsp:cNvPr id="0" name=""/>
        <dsp:cNvSpPr/>
      </dsp:nvSpPr>
      <dsp:spPr>
        <a:xfrm>
          <a:off x="2462786" y="731330"/>
          <a:ext cx="473206" cy="5535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600" kern="1200"/>
        </a:p>
      </dsp:txBody>
      <dsp:txXfrm>
        <a:off x="2462786" y="842042"/>
        <a:ext cx="331244" cy="332138"/>
      </dsp:txXfrm>
    </dsp:sp>
    <dsp:sp modelId="{3E21ADA2-EEE4-458D-8BFB-1BA37CA1F6EB}">
      <dsp:nvSpPr>
        <dsp:cNvPr id="0" name=""/>
        <dsp:cNvSpPr/>
      </dsp:nvSpPr>
      <dsp:spPr>
        <a:xfrm>
          <a:off x="3132418" y="338479"/>
          <a:ext cx="2232107" cy="1339264"/>
        </a:xfrm>
        <a:prstGeom prst="roundRect">
          <a:avLst>
            <a:gd name="adj" fmla="val 10000"/>
          </a:avLst>
        </a:prstGeom>
        <a:solidFill>
          <a:srgbClr val="D774F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/>
            <a:t>Uwarunkowania nierówności płci</a:t>
          </a:r>
          <a:endParaRPr lang="pl-PL" sz="2000" kern="1200" dirty="0"/>
        </a:p>
      </dsp:txBody>
      <dsp:txXfrm>
        <a:off x="3171644" y="377705"/>
        <a:ext cx="2153655" cy="1260812"/>
      </dsp:txXfrm>
    </dsp:sp>
    <dsp:sp modelId="{3812AF81-B015-4E7B-BD73-9CB1D0CF1A5F}">
      <dsp:nvSpPr>
        <dsp:cNvPr id="0" name=""/>
        <dsp:cNvSpPr/>
      </dsp:nvSpPr>
      <dsp:spPr>
        <a:xfrm>
          <a:off x="5587736" y="731330"/>
          <a:ext cx="473206" cy="5535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5142836"/>
            <a:satOff val="11748"/>
            <a:lumOff val="-3254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600" kern="1200"/>
        </a:p>
      </dsp:txBody>
      <dsp:txXfrm>
        <a:off x="5587736" y="842042"/>
        <a:ext cx="331244" cy="332138"/>
      </dsp:txXfrm>
    </dsp:sp>
    <dsp:sp modelId="{086D6CAB-ED46-416D-A3B2-A5A55F22F22E}">
      <dsp:nvSpPr>
        <dsp:cNvPr id="0" name=""/>
        <dsp:cNvSpPr/>
      </dsp:nvSpPr>
      <dsp:spPr>
        <a:xfrm>
          <a:off x="6257368" y="338479"/>
          <a:ext cx="2232107" cy="1339264"/>
        </a:xfrm>
        <a:prstGeom prst="roundRect">
          <a:avLst>
            <a:gd name="adj" fmla="val 10000"/>
          </a:avLst>
        </a:prstGeom>
        <a:solidFill>
          <a:srgbClr val="B0369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/>
            <a:t>Wpływ równości płci na jakość życia</a:t>
          </a:r>
          <a:endParaRPr lang="pl-PL" sz="2000" kern="1200" dirty="0"/>
        </a:p>
      </dsp:txBody>
      <dsp:txXfrm>
        <a:off x="6296594" y="377705"/>
        <a:ext cx="2153655" cy="12608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607A24-C4F6-4C1C-A35C-069988B8447B}">
      <dsp:nvSpPr>
        <dsp:cNvPr id="0" name=""/>
        <dsp:cNvSpPr/>
      </dsp:nvSpPr>
      <dsp:spPr>
        <a:xfrm>
          <a:off x="836285" y="8484"/>
          <a:ext cx="2147764" cy="1288658"/>
        </a:xfrm>
        <a:prstGeom prst="rect">
          <a:avLst/>
        </a:prstGeom>
        <a:solidFill>
          <a:srgbClr val="7030A0">
            <a:alpha val="9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kern="1200" dirty="0" smtClean="0"/>
            <a:t>Postawy względem równości płci</a:t>
          </a:r>
          <a:endParaRPr lang="pl-PL" sz="2100" kern="1200" dirty="0"/>
        </a:p>
      </dsp:txBody>
      <dsp:txXfrm>
        <a:off x="836285" y="8484"/>
        <a:ext cx="2147764" cy="1288658"/>
      </dsp:txXfrm>
    </dsp:sp>
    <dsp:sp modelId="{AE525002-F8B5-4841-88B0-FC0D2DA51960}">
      <dsp:nvSpPr>
        <dsp:cNvPr id="0" name=""/>
        <dsp:cNvSpPr/>
      </dsp:nvSpPr>
      <dsp:spPr>
        <a:xfrm>
          <a:off x="3191975" y="507"/>
          <a:ext cx="2147764" cy="1288658"/>
        </a:xfrm>
        <a:prstGeom prst="rect">
          <a:avLst/>
        </a:prstGeom>
        <a:solidFill>
          <a:srgbClr val="9900FF">
            <a:alpha val="81961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kern="1200" dirty="0" smtClean="0"/>
            <a:t>Postawy wobec ról kobiet i mężczyzn</a:t>
          </a:r>
          <a:endParaRPr lang="pl-PL" sz="2100" kern="1200" dirty="0"/>
        </a:p>
      </dsp:txBody>
      <dsp:txXfrm>
        <a:off x="3191975" y="507"/>
        <a:ext cx="2147764" cy="1288658"/>
      </dsp:txXfrm>
    </dsp:sp>
    <dsp:sp modelId="{BB767871-F6EE-43A8-9572-C3DC9C967373}">
      <dsp:nvSpPr>
        <dsp:cNvPr id="0" name=""/>
        <dsp:cNvSpPr/>
      </dsp:nvSpPr>
      <dsp:spPr>
        <a:xfrm>
          <a:off x="829434" y="1503942"/>
          <a:ext cx="2147764" cy="1288658"/>
        </a:xfrm>
        <a:prstGeom prst="rect">
          <a:avLst/>
        </a:prstGeom>
        <a:solidFill>
          <a:srgbClr val="9900CC">
            <a:alpha val="73725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kern="1200" dirty="0" smtClean="0"/>
            <a:t>Praktyki – decyzje, prace domowe i opieka nad dziećmi</a:t>
          </a:r>
          <a:endParaRPr lang="pl-PL" sz="2100" kern="1200" dirty="0"/>
        </a:p>
      </dsp:txBody>
      <dsp:txXfrm>
        <a:off x="829434" y="1503942"/>
        <a:ext cx="2147764" cy="1288658"/>
      </dsp:txXfrm>
    </dsp:sp>
    <dsp:sp modelId="{5F48038E-0511-4ECA-B91F-6692316767B8}">
      <dsp:nvSpPr>
        <dsp:cNvPr id="0" name=""/>
        <dsp:cNvSpPr/>
      </dsp:nvSpPr>
      <dsp:spPr>
        <a:xfrm>
          <a:off x="3191975" y="1503942"/>
          <a:ext cx="2147764" cy="1288658"/>
        </a:xfrm>
        <a:prstGeom prst="rect">
          <a:avLst/>
        </a:prstGeom>
        <a:solidFill>
          <a:srgbClr val="666699">
            <a:alpha val="65882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kern="1200" dirty="0" smtClean="0"/>
            <a:t>Udział małżonków/ partnerów w zasobach rodziny</a:t>
          </a:r>
          <a:endParaRPr lang="pl-PL" sz="2100" kern="1200" dirty="0"/>
        </a:p>
      </dsp:txBody>
      <dsp:txXfrm>
        <a:off x="3191975" y="1503942"/>
        <a:ext cx="2147764" cy="1288658"/>
      </dsp:txXfrm>
    </dsp:sp>
    <dsp:sp modelId="{C20FD50D-7079-4A8C-BEA6-7F7B5816680C}">
      <dsp:nvSpPr>
        <dsp:cNvPr id="0" name=""/>
        <dsp:cNvSpPr/>
      </dsp:nvSpPr>
      <dsp:spPr>
        <a:xfrm>
          <a:off x="829434" y="3007377"/>
          <a:ext cx="2147764" cy="1288658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32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kern="1200" dirty="0" smtClean="0"/>
            <a:t>Formacja </a:t>
          </a:r>
          <a:br>
            <a:rPr lang="pl-PL" sz="2100" kern="1200" dirty="0" smtClean="0"/>
          </a:br>
          <a:r>
            <a:rPr lang="pl-PL" sz="2100" kern="1200" dirty="0" smtClean="0"/>
            <a:t>płciowa</a:t>
          </a:r>
          <a:endParaRPr lang="pl-PL" sz="2100" kern="1200" dirty="0"/>
        </a:p>
      </dsp:txBody>
      <dsp:txXfrm>
        <a:off x="829434" y="3007377"/>
        <a:ext cx="2147764" cy="1288658"/>
      </dsp:txXfrm>
    </dsp:sp>
    <dsp:sp modelId="{E07E52DF-08BE-4603-99C7-3D9DF7AC67E9}">
      <dsp:nvSpPr>
        <dsp:cNvPr id="0" name=""/>
        <dsp:cNvSpPr/>
      </dsp:nvSpPr>
      <dsp:spPr>
        <a:xfrm>
          <a:off x="3191975" y="3007377"/>
          <a:ext cx="2147764" cy="1288658"/>
        </a:xfrm>
        <a:prstGeom prst="rect">
          <a:avLst/>
        </a:prstGeom>
        <a:solidFill>
          <a:srgbClr val="990099">
            <a:alpha val="49804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kern="1200" dirty="0" smtClean="0"/>
            <a:t>Relacje władzy w związku</a:t>
          </a:r>
          <a:endParaRPr lang="pl-PL" sz="2100" kern="1200" dirty="0"/>
        </a:p>
      </dsp:txBody>
      <dsp:txXfrm>
        <a:off x="3191975" y="3007377"/>
        <a:ext cx="2147764" cy="12886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/>
          </a:p>
        </p:txBody>
      </p:sp>
      <p:sp>
        <p:nvSpPr>
          <p:cNvPr id="3075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/>
          </a:p>
        </p:txBody>
      </p:sp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/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3884613" y="0"/>
            <a:ext cx="2970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/>
          </a:p>
        </p:txBody>
      </p:sp>
      <p:sp>
        <p:nvSpPr>
          <p:cNvPr id="3078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1143000"/>
            <a:ext cx="4111625" cy="3082925"/>
          </a:xfrm>
          <a:prstGeom prst="rect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400550"/>
            <a:ext cx="5483225" cy="359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pl-PL" altLang="pl-PL" noProof="0" smtClean="0"/>
          </a:p>
        </p:txBody>
      </p:sp>
      <p:sp>
        <p:nvSpPr>
          <p:cNvPr id="3080" name="Text Box 7"/>
          <p:cNvSpPr txBox="1">
            <a:spLocks noChangeArrowheads="1"/>
          </p:cNvSpPr>
          <p:nvPr/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68625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marL="215900" indent="-214313" algn="r" eaLnBrk="1">
              <a:buClrTx/>
              <a:buSzPct val="100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944BE61B-F56B-4895-820A-274C34FDB5AF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7509860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43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9807A01-C4A4-457E-96A9-D539CD70AE67}" type="slidenum">
              <a:rPr lang="pl-PL" altLang="pl-PL" smtClean="0"/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pl-PL" altLang="pl-PL" smtClean="0"/>
          </a:p>
        </p:txBody>
      </p:sp>
      <p:sp>
        <p:nvSpPr>
          <p:cNvPr id="512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143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spcBef>
                <a:spcPct val="0"/>
              </a:spcBef>
              <a:buClrTx/>
              <a:buFontTx/>
              <a:buNone/>
            </a:pPr>
            <a:fld id="{0D177469-E362-4D4D-9E0E-890D03CF4DD5}" type="slidenum">
              <a:rPr lang="pl-PL" altLang="pl-PL">
                <a:cs typeface="Segoe UI" panose="020B0502040204020203" pitchFamily="34" charset="0"/>
              </a:rPr>
              <a:pPr algn="r" eaLnBrk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pl-PL" altLang="pl-PL">
              <a:cs typeface="Segoe UI" panose="020B0502040204020203" pitchFamily="34" charset="0"/>
            </a:endParaRPr>
          </a:p>
        </p:txBody>
      </p:sp>
      <p:sp>
        <p:nvSpPr>
          <p:cNvPr id="51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5" name="Text Box 3"/>
          <p:cNvSpPr txBox="1">
            <a:spLocks noChangeArrowheads="1"/>
          </p:cNvSpPr>
          <p:nvPr/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/>
          </a:p>
        </p:txBody>
      </p:sp>
      <p:sp>
        <p:nvSpPr>
          <p:cNvPr id="2" name="Symbol zastępczy notatek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200108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43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9556E0E-5BC7-448F-B7EF-BCE1AC555AEB}" type="slidenum">
              <a:rPr lang="pl-PL" altLang="pl-PL" smtClean="0"/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pl-PL" altLang="pl-PL" smtClean="0"/>
          </a:p>
        </p:txBody>
      </p:sp>
      <p:sp>
        <p:nvSpPr>
          <p:cNvPr id="2457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143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spcBef>
                <a:spcPct val="0"/>
              </a:spcBef>
              <a:buClrTx/>
              <a:buFontTx/>
              <a:buNone/>
            </a:pPr>
            <a:fld id="{5F3CA494-F9C8-4BF8-8F90-FEC6420BB286}" type="slidenum">
              <a:rPr lang="pl-PL" altLang="pl-PL">
                <a:cs typeface="Segoe UI" panose="020B0502040204020203" pitchFamily="34" charset="0"/>
              </a:rPr>
              <a:pPr algn="r" eaLnBrk="1"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pl-PL" altLang="pl-PL">
              <a:cs typeface="Segoe UI" panose="020B0502040204020203" pitchFamily="34" charset="0"/>
            </a:endParaRPr>
          </a:p>
        </p:txBody>
      </p:sp>
      <p:sp>
        <p:nvSpPr>
          <p:cNvPr id="245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81" name="Text Box 3"/>
          <p:cNvSpPr txBox="1">
            <a:spLocks noChangeArrowheads="1"/>
          </p:cNvSpPr>
          <p:nvPr/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/>
          </a:p>
        </p:txBody>
      </p:sp>
      <p:sp>
        <p:nvSpPr>
          <p:cNvPr id="24582" name="Text Box 4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FB67AE4F-DBF4-4894-8B3D-DC0876A3CBAA}" type="slidenum">
              <a:rPr lang="pl-PL" altLang="pl-PL">
                <a:latin typeface="Arial" panose="020B0604020202020204" pitchFamily="34" charset="0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pl-PL" altLang="pl-PL">
              <a:latin typeface="Arial" panose="020B0604020202020204" pitchFamily="34" charset="0"/>
            </a:endParaRPr>
          </a:p>
        </p:txBody>
      </p:sp>
      <p:sp>
        <p:nvSpPr>
          <p:cNvPr id="24583" name="Text Box 5"/>
          <p:cNvSpPr txBox="1">
            <a:spLocks noChangeArrowheads="1"/>
          </p:cNvSpPr>
          <p:nvPr/>
        </p:nvSpPr>
        <p:spPr bwMode="auto">
          <a:xfrm>
            <a:off x="685800" y="4400550"/>
            <a:ext cx="5484813" cy="359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450"/>
              </a:spcBef>
              <a:spcAft>
                <a:spcPts val="600"/>
              </a:spcAft>
              <a:buClr>
                <a:srgbClr val="0070C0"/>
              </a:buClr>
              <a:buSzPct val="92000"/>
              <a:buFont typeface="Gill Sans MT" panose="020B0502020104020203" pitchFamily="34" charset="-18"/>
              <a:buChar char="-"/>
            </a:pPr>
            <a:r>
              <a:rPr lang="pl-PL" altLang="pl-PL">
                <a:solidFill>
                  <a:srgbClr val="355071"/>
                </a:solidFill>
                <a:latin typeface="Gill Sans MT" panose="020B0502020104020203" pitchFamily="34" charset="-18"/>
                <a:ea typeface="Microsoft YaHei" panose="020B0503020204020204" pitchFamily="34" charset="-122"/>
              </a:rPr>
              <a:t>Wpływ dzieciństwa – poprzez kapitał kulturowy matek i zon (wykształcenie), i miejsca zamieszkania (miejscowość w dzieciństwie)</a:t>
            </a:r>
          </a:p>
          <a:p>
            <a:pPr>
              <a:spcBef>
                <a:spcPts val="450"/>
              </a:spcBef>
              <a:spcAft>
                <a:spcPts val="600"/>
              </a:spcAft>
              <a:buClr>
                <a:srgbClr val="0070C0"/>
              </a:buClr>
              <a:buSzPct val="92000"/>
              <a:buFont typeface="Gill Sans MT" panose="020B0502020104020203" pitchFamily="34" charset="-18"/>
              <a:buChar char="-"/>
            </a:pPr>
            <a:r>
              <a:rPr lang="pl-PL" altLang="pl-PL">
                <a:solidFill>
                  <a:srgbClr val="355071"/>
                </a:solidFill>
                <a:latin typeface="Gill Sans MT" panose="020B0502020104020203" pitchFamily="34" charset="-18"/>
                <a:ea typeface="Microsoft YaHei" panose="020B0503020204020204" pitchFamily="34" charset="-122"/>
              </a:rPr>
              <a:t>Sytuacja zawodowa żony/partnerki</a:t>
            </a:r>
          </a:p>
          <a:p>
            <a:pPr>
              <a:spcBef>
                <a:spcPts val="450"/>
              </a:spcBef>
              <a:spcAft>
                <a:spcPts val="600"/>
              </a:spcAft>
              <a:buClr>
                <a:srgbClr val="0070C0"/>
              </a:buClr>
              <a:buSzPct val="92000"/>
              <a:buFont typeface="Gill Sans MT" panose="020B0502020104020203" pitchFamily="34" charset="-18"/>
              <a:buChar char="-"/>
            </a:pPr>
            <a:r>
              <a:rPr lang="pl-PL" altLang="pl-PL">
                <a:solidFill>
                  <a:srgbClr val="355071"/>
                </a:solidFill>
                <a:latin typeface="Gill Sans MT" panose="020B0502020104020203" pitchFamily="34" charset="-18"/>
                <a:ea typeface="Microsoft YaHei" panose="020B0503020204020204" pitchFamily="34" charset="-122"/>
              </a:rPr>
              <a:t>Obciążenie pracą negatywnie (income tez), natomiast kapitał zawodowy (wyższe isco pozytywnie)</a:t>
            </a:r>
          </a:p>
          <a:p>
            <a:pPr>
              <a:spcBef>
                <a:spcPts val="450"/>
              </a:spcBef>
              <a:spcAft>
                <a:spcPts val="600"/>
              </a:spcAft>
              <a:buClr>
                <a:srgbClr val="0070C0"/>
              </a:buClr>
              <a:buSzPct val="92000"/>
              <a:buFont typeface="Gill Sans MT" panose="020B0502020104020203" pitchFamily="34" charset="-18"/>
              <a:buChar char="-"/>
            </a:pPr>
            <a:r>
              <a:rPr lang="pl-PL" altLang="pl-PL">
                <a:solidFill>
                  <a:srgbClr val="355071"/>
                </a:solidFill>
                <a:latin typeface="Gill Sans MT" panose="020B0502020104020203" pitchFamily="34" charset="-18"/>
                <a:ea typeface="Microsoft YaHei" panose="020B0503020204020204" pitchFamily="34" charset="-122"/>
              </a:rPr>
              <a:t>Jeśli chodzi o care to MRB nie ma wpływu, ale w decision i housework tak</a:t>
            </a:r>
          </a:p>
          <a:p>
            <a:pPr>
              <a:spcBef>
                <a:spcPts val="450"/>
              </a:spcBef>
              <a:spcAft>
                <a:spcPts val="600"/>
              </a:spcAft>
              <a:buClr>
                <a:srgbClr val="0070C0"/>
              </a:buClr>
              <a:buSzPct val="92000"/>
              <a:buFont typeface="Gill Sans MT" panose="020B0502020104020203" pitchFamily="34" charset="-18"/>
              <a:buChar char="-"/>
            </a:pPr>
            <a:r>
              <a:rPr lang="pl-PL" altLang="pl-PL">
                <a:solidFill>
                  <a:srgbClr val="355071"/>
                </a:solidFill>
                <a:latin typeface="Gill Sans MT" panose="020B0502020104020203" pitchFamily="34" charset="-18"/>
                <a:ea typeface="Microsoft YaHei" panose="020B0503020204020204" pitchFamily="34" charset="-122"/>
              </a:rPr>
              <a:t>Nie trzeba być koniecznie wielkim zwolennikiem haseł równościowych aby praktykować równość – być może inne motywacje; miłość szacunek oraz brak możliwości realizacji postaw (walka i negatywne konsekwencje – konflikty)</a:t>
            </a:r>
          </a:p>
          <a:p>
            <a:pPr>
              <a:spcBef>
                <a:spcPts val="450"/>
              </a:spcBef>
              <a:buClrTx/>
              <a:buFontTx/>
              <a:buNone/>
            </a:pPr>
            <a:endParaRPr lang="pl-PL" altLang="pl-PL">
              <a:ea typeface="Microsoft YaHei" panose="020B0503020204020204" pitchFamily="34" charset="-122"/>
            </a:endParaRPr>
          </a:p>
          <a:p>
            <a:pPr>
              <a:spcBef>
                <a:spcPts val="450"/>
              </a:spcBef>
              <a:buClrTx/>
              <a:buFontTx/>
              <a:buNone/>
            </a:pPr>
            <a:endParaRPr lang="pl-PL" altLang="pl-PL">
              <a:ea typeface="Microsoft YaHei" panose="020B0503020204020204" pitchFamily="34" charset="-122"/>
            </a:endParaRPr>
          </a:p>
          <a:p>
            <a:pPr>
              <a:spcBef>
                <a:spcPts val="450"/>
              </a:spcBef>
              <a:buClrTx/>
              <a:buFontTx/>
              <a:buNone/>
            </a:pPr>
            <a:r>
              <a:rPr lang="en-US" altLang="pl-PL">
                <a:ea typeface="Microsoft YaHei" panose="020B0503020204020204" pitchFamily="34" charset="-122"/>
              </a:rPr>
              <a:t>Why not link between GE</a:t>
            </a:r>
            <a:br>
              <a:rPr lang="en-US" altLang="pl-PL">
                <a:ea typeface="Microsoft YaHei" panose="020B0503020204020204" pitchFamily="34" charset="-122"/>
              </a:rPr>
            </a:br>
            <a:r>
              <a:rPr lang="en-US" altLang="pl-PL">
                <a:ea typeface="Microsoft YaHei" panose="020B0503020204020204" pitchFamily="34" charset="-122"/>
              </a:rPr>
              <a:t>practice and attitude?</a:t>
            </a:r>
            <a:br>
              <a:rPr lang="en-US" altLang="pl-PL">
                <a:ea typeface="Microsoft YaHei" panose="020B0503020204020204" pitchFamily="34" charset="-122"/>
              </a:rPr>
            </a:br>
            <a:r>
              <a:rPr lang="en-US" altLang="pl-PL">
                <a:ea typeface="Microsoft YaHei" panose="020B0503020204020204" pitchFamily="34" charset="-122"/>
              </a:rPr>
              <a:t>&gt;one hypothesis is that fro those who are pro gender equality and have high</a:t>
            </a:r>
            <a:br>
              <a:rPr lang="en-US" altLang="pl-PL">
                <a:ea typeface="Microsoft YaHei" panose="020B0503020204020204" pitchFamily="34" charset="-122"/>
              </a:rPr>
            </a:br>
            <a:r>
              <a:rPr lang="en-US" altLang="pl-PL">
                <a:ea typeface="Microsoft YaHei" panose="020B0503020204020204" pitchFamily="34" charset="-122"/>
              </a:rPr>
              <a:t>capital (cultural:</a:t>
            </a:r>
            <a:br>
              <a:rPr lang="en-US" altLang="pl-PL">
                <a:ea typeface="Microsoft YaHei" panose="020B0503020204020204" pitchFamily="34" charset="-122"/>
              </a:rPr>
            </a:br>
            <a:r>
              <a:rPr lang="en-US" altLang="pl-PL">
                <a:ea typeface="Microsoft YaHei" panose="020B0503020204020204" pitchFamily="34" charset="-122"/>
              </a:rPr>
              <a:t>&gt;isco, education) the attttitudes would transalte in equal pratice but for</a:t>
            </a:r>
            <a:br>
              <a:rPr lang="en-US" altLang="pl-PL">
                <a:ea typeface="Microsoft YaHei" panose="020B0503020204020204" pitchFamily="34" charset="-122"/>
              </a:rPr>
            </a:br>
            <a:r>
              <a:rPr lang="en-US" altLang="pl-PL">
                <a:ea typeface="Microsoft YaHei" panose="020B0503020204020204" pitchFamily="34" charset="-122"/>
              </a:rPr>
              <a:t>those with lower</a:t>
            </a:r>
            <a:br>
              <a:rPr lang="en-US" altLang="pl-PL">
                <a:ea typeface="Microsoft YaHei" panose="020B0503020204020204" pitchFamily="34" charset="-122"/>
              </a:rPr>
            </a:br>
            <a:r>
              <a:rPr lang="en-US" altLang="pl-PL">
                <a:ea typeface="Microsoft YaHei" panose="020B0503020204020204" pitchFamily="34" charset="-122"/>
              </a:rPr>
              <a:t>&gt;capital as the gender equality attitudes are lower, there might be other</a:t>
            </a:r>
            <a:br>
              <a:rPr lang="en-US" altLang="pl-PL">
                <a:ea typeface="Microsoft YaHei" panose="020B0503020204020204" pitchFamily="34" charset="-122"/>
              </a:rPr>
            </a:br>
            <a:r>
              <a:rPr lang="en-US" altLang="pl-PL">
                <a:ea typeface="Microsoft YaHei" panose="020B0503020204020204" pitchFamily="34" charset="-122"/>
              </a:rPr>
              <a:t>factors. if you</a:t>
            </a:r>
            <a:br>
              <a:rPr lang="en-US" altLang="pl-PL">
                <a:ea typeface="Microsoft YaHei" panose="020B0503020204020204" pitchFamily="34" charset="-122"/>
              </a:rPr>
            </a:br>
            <a:r>
              <a:rPr lang="en-US" altLang="pl-PL">
                <a:ea typeface="Microsoft YaHei" panose="020B0503020204020204" pitchFamily="34" charset="-122"/>
              </a:rPr>
              <a:t>&gt;remember from FGI the traditional attitudes may translate into equal</a:t>
            </a:r>
            <a:br>
              <a:rPr lang="en-US" altLang="pl-PL">
                <a:ea typeface="Microsoft YaHei" panose="020B0503020204020204" pitchFamily="34" charset="-122"/>
              </a:rPr>
            </a:br>
            <a:r>
              <a:rPr lang="en-US" altLang="pl-PL">
                <a:ea typeface="Microsoft YaHei" panose="020B0503020204020204" pitchFamily="34" charset="-122"/>
              </a:rPr>
              <a:t>practice but with</a:t>
            </a:r>
            <a:br>
              <a:rPr lang="en-US" altLang="pl-PL">
                <a:ea typeface="Microsoft YaHei" panose="020B0503020204020204" pitchFamily="34" charset="-122"/>
              </a:rPr>
            </a:br>
            <a:r>
              <a:rPr lang="en-US" altLang="pl-PL">
                <a:ea typeface="Microsoft YaHei" panose="020B0503020204020204" pitchFamily="34" charset="-122"/>
              </a:rPr>
              <a:t>&gt;different rational - support, care, respect to the partner.</a:t>
            </a:r>
          </a:p>
        </p:txBody>
      </p:sp>
      <p:sp>
        <p:nvSpPr>
          <p:cNvPr id="2" name="Symbol zastępczy notatek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Sytuacja u kobiet jest bardziej skomplikowana – obserwujemy bardziej</a:t>
            </a:r>
            <a:r>
              <a:rPr lang="pl-PL" baseline="0" dirty="0" smtClean="0"/>
              <a:t> złożony wpływ sytuacji w dzieciństwie – o ile wykształcenie matki jednoznacznie warunkowało praktyki w rodzinie pochodzenia i tej w dorosłym życiu, tak u kobiet wzór pracującej matki ma </a:t>
            </a:r>
            <a:r>
              <a:rPr lang="pl-PL" baseline="0" dirty="0" err="1" smtClean="0"/>
              <a:t>wlyw</a:t>
            </a:r>
            <a:r>
              <a:rPr lang="pl-PL" baseline="0" dirty="0" smtClean="0"/>
              <a:t> na wiele innych wymiarów równości płci np. formację genderową czy opinie </a:t>
            </a:r>
            <a:r>
              <a:rPr lang="pl-PL" baseline="0" dirty="0" err="1" smtClean="0"/>
              <a:t>nt</a:t>
            </a:r>
            <a:r>
              <a:rPr lang="pl-PL" baseline="0" dirty="0" smtClean="0"/>
              <a:t> ról płci. </a:t>
            </a:r>
          </a:p>
          <a:p>
            <a:r>
              <a:rPr lang="pl-PL" baseline="0" dirty="0" smtClean="0"/>
              <a:t>Obserwujemy silny wpływ wieku – im młodsze respondentki tym równiejsze praktyki.</a:t>
            </a:r>
          </a:p>
          <a:p>
            <a:r>
              <a:rPr lang="pl-PL" baseline="0" dirty="0" smtClean="0"/>
              <a:t>Dodatkowo kluczowy jest czynnik posiadania pracy – u kobiet ma on inny kierunek, jeśli kobieta pracuje deklaruje równiejszy podział praktyk oraz także jest bardziej </a:t>
            </a:r>
            <a:r>
              <a:rPr lang="pl-PL" baseline="0" dirty="0" err="1" smtClean="0"/>
              <a:t>prorównosciowa</a:t>
            </a:r>
            <a:r>
              <a:rPr lang="pl-PL" baseline="0" dirty="0" smtClean="0"/>
              <a:t> (za równością płci jako ideą). Co ciekawe, jej dochód, wykształcenie, zawód wpływają negatywnie na równość płci. Czyżby to świadczyło o tym iż kobiety muszą udowodnić że radzą sobie w wszystkich sferach życia i przyjęcie modelu podwójnego obciążenia? Czy wyjaśnieniem jest posiadanie wyższych standardów – i oczekiwanie większego zaangażowania męża/partnera?</a:t>
            </a:r>
          </a:p>
          <a:p>
            <a:r>
              <a:rPr lang="pl-PL" baseline="0" dirty="0" smtClean="0"/>
              <a:t>Ujawnia się silnie relacyjny charakter równości płci – o ile kapitał kulturowy (wykształcenie, profesja) działają pozytywnie, tak jego zaangażowanie w pracę i dochody mają wpływ negatywny. Ilustruje to obciążenie pracą, które uniemożliwia zaangażowanie się w praktyki (</a:t>
            </a:r>
            <a:r>
              <a:rPr lang="pl-PL" baseline="0" dirty="0" err="1" smtClean="0"/>
              <a:t>nt</a:t>
            </a:r>
            <a:r>
              <a:rPr lang="pl-PL" baseline="0" dirty="0" smtClean="0"/>
              <a:t> liczba godzin w pracy wpływa na angażowanie się w prace domowe).</a:t>
            </a:r>
          </a:p>
          <a:p>
            <a:endParaRPr lang="pl-PL" baseline="0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489565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944BE61B-F56B-4895-820A-274C34FDB5AF}" type="slidenum">
              <a:rPr lang="pl-PL" altLang="pl-PL" smtClean="0"/>
              <a:pPr>
                <a:defRPr/>
              </a:pPr>
              <a:t>11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2139133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43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44A6F8E-B348-40E2-A046-238AAFD1063C}" type="slidenum">
              <a:rPr lang="pl-PL" altLang="pl-PL" smtClean="0"/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pl-PL" altLang="pl-PL" smtClean="0"/>
          </a:p>
        </p:txBody>
      </p:sp>
      <p:sp>
        <p:nvSpPr>
          <p:cNvPr id="3072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143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spcBef>
                <a:spcPct val="0"/>
              </a:spcBef>
              <a:buClrTx/>
              <a:buFontTx/>
              <a:buNone/>
            </a:pPr>
            <a:fld id="{27CF733A-41C6-4B38-882E-DE92CCB02039}" type="slidenum">
              <a:rPr lang="pl-PL" altLang="pl-PL">
                <a:cs typeface="Segoe UI" panose="020B0502040204020203" pitchFamily="34" charset="0"/>
              </a:rPr>
              <a:pPr algn="r" eaLnBrk="1"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pl-PL" altLang="pl-PL">
              <a:cs typeface="Segoe UI" panose="020B0502040204020203" pitchFamily="34" charset="0"/>
            </a:endParaRPr>
          </a:p>
        </p:txBody>
      </p:sp>
      <p:sp>
        <p:nvSpPr>
          <p:cNvPr id="307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5" name="Text Box 3"/>
          <p:cNvSpPr txBox="1">
            <a:spLocks noChangeArrowheads="1"/>
          </p:cNvSpPr>
          <p:nvPr/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450"/>
              </a:spcBef>
              <a:buClrTx/>
              <a:buFontTx/>
              <a:buNone/>
            </a:pPr>
            <a:r>
              <a:rPr lang="pl-PL" altLang="pl-PL">
                <a:ea typeface="Microsoft YaHei" panose="020B0503020204020204" pitchFamily="34" charset="-122"/>
              </a:rPr>
              <a:t>Jak wskazuje rysunek niektóre wymiary równości płci maja bezpośredni wpływ na jakość życia – takimi predyktorami są np. praktyki czy postawy równościowe,  natomiast inne jedynie pośredni np. tradycyjne role płci, czy równość w zasobach. </a:t>
            </a:r>
          </a:p>
          <a:p>
            <a:pPr>
              <a:spcBef>
                <a:spcPts val="450"/>
              </a:spcBef>
              <a:buClrTx/>
              <a:buFontTx/>
              <a:buNone/>
            </a:pPr>
            <a:r>
              <a:rPr lang="pl-PL" altLang="pl-PL">
                <a:ea typeface="Microsoft YaHei" panose="020B0503020204020204" pitchFamily="34" charset="-122"/>
              </a:rPr>
              <a:t>KLUCZOWE ZMIENNE?</a:t>
            </a:r>
          </a:p>
          <a:p>
            <a:pPr>
              <a:spcBef>
                <a:spcPts val="450"/>
              </a:spcBef>
              <a:buClrTx/>
              <a:buFontTx/>
              <a:buNone/>
            </a:pPr>
            <a:endParaRPr lang="pl-PL" altLang="pl-PL">
              <a:ea typeface="Microsoft YaHei" panose="020B0503020204020204" pitchFamily="34" charset="-122"/>
            </a:endParaRPr>
          </a:p>
          <a:p>
            <a:pPr>
              <a:spcBef>
                <a:spcPts val="450"/>
              </a:spcBef>
              <a:buClrTx/>
              <a:buFontTx/>
              <a:buNone/>
            </a:pPr>
            <a:endParaRPr lang="pl-PL" altLang="pl-PL">
              <a:ea typeface="Microsoft YaHei" panose="020B0503020204020204" pitchFamily="34" charset="-122"/>
            </a:endParaRPr>
          </a:p>
        </p:txBody>
      </p:sp>
      <p:sp>
        <p:nvSpPr>
          <p:cNvPr id="2" name="Symbol zastępczy notatek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50096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43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6EABF9A-C6DD-4881-99EE-A88DAB5E732B}" type="slidenum">
              <a:rPr lang="pl-PL" altLang="pl-PL" smtClean="0"/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pl-PL" altLang="pl-PL" smtClean="0"/>
          </a:p>
        </p:txBody>
      </p:sp>
      <p:sp>
        <p:nvSpPr>
          <p:cNvPr id="3277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143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spcBef>
                <a:spcPct val="0"/>
              </a:spcBef>
              <a:buClrTx/>
              <a:buFontTx/>
              <a:buNone/>
            </a:pPr>
            <a:fld id="{329DA797-16AD-45A5-80C1-0E2DA3EA0FDD}" type="slidenum">
              <a:rPr lang="pl-PL" altLang="pl-PL">
                <a:cs typeface="Segoe UI" panose="020B0502040204020203" pitchFamily="34" charset="0"/>
              </a:rPr>
              <a:pPr algn="r" eaLnBrk="1"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pl-PL" altLang="pl-PL">
              <a:cs typeface="Segoe UI" panose="020B0502040204020203" pitchFamily="34" charset="0"/>
            </a:endParaRPr>
          </a:p>
        </p:txBody>
      </p:sp>
      <p:sp>
        <p:nvSpPr>
          <p:cNvPr id="327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3" name="Text Box 3"/>
          <p:cNvSpPr txBox="1">
            <a:spLocks noChangeArrowheads="1"/>
          </p:cNvSpPr>
          <p:nvPr/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1156663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43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03AB711-609B-4687-B22C-5A9395925DCC}" type="slidenum">
              <a:rPr lang="pl-PL" altLang="pl-PL" smtClean="0"/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pl-PL" altLang="pl-PL" smtClean="0"/>
          </a:p>
        </p:txBody>
      </p:sp>
      <p:sp>
        <p:nvSpPr>
          <p:cNvPr id="3481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143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spcBef>
                <a:spcPct val="0"/>
              </a:spcBef>
              <a:buClrTx/>
              <a:buFontTx/>
              <a:buNone/>
            </a:pPr>
            <a:fld id="{B6046C18-CC02-41DF-957B-C4F89A307BF2}" type="slidenum">
              <a:rPr lang="pl-PL" altLang="pl-PL">
                <a:cs typeface="Segoe UI" panose="020B0502040204020203" pitchFamily="34" charset="0"/>
              </a:rPr>
              <a:pPr algn="r" eaLnBrk="1"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pl-PL" altLang="pl-PL">
              <a:cs typeface="Segoe UI" panose="020B0502040204020203" pitchFamily="34" charset="0"/>
            </a:endParaRPr>
          </a:p>
        </p:txBody>
      </p:sp>
      <p:sp>
        <p:nvSpPr>
          <p:cNvPr id="348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21" name="Text Box 3"/>
          <p:cNvSpPr txBox="1">
            <a:spLocks noChangeArrowheads="1"/>
          </p:cNvSpPr>
          <p:nvPr/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/>
          </a:p>
        </p:txBody>
      </p:sp>
      <p:sp>
        <p:nvSpPr>
          <p:cNvPr id="2" name="Symbol zastępczy notatek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err="1" smtClean="0"/>
              <a:t>Podwojne</a:t>
            </a:r>
            <a:r>
              <a:rPr lang="pl-PL" dirty="0" smtClean="0"/>
              <a:t> ++ to</a:t>
            </a:r>
            <a:r>
              <a:rPr lang="pl-PL" baseline="0" dirty="0" smtClean="0"/>
              <a:t> standaryzowany </a:t>
            </a:r>
            <a:r>
              <a:rPr lang="pl-PL" baseline="0" dirty="0" err="1" smtClean="0"/>
              <a:t>wspolczynnik</a:t>
            </a:r>
            <a:r>
              <a:rPr lang="pl-PL" baseline="0" dirty="0" smtClean="0"/>
              <a:t> regresji powyżej -,25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068324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err="1" smtClean="0"/>
              <a:t>Zaznaczyc</a:t>
            </a:r>
            <a:r>
              <a:rPr lang="pl-PL" dirty="0" smtClean="0"/>
              <a:t> większe</a:t>
            </a:r>
            <a:r>
              <a:rPr lang="pl-PL" baseline="0" dirty="0" smtClean="0"/>
              <a:t> oczekiwania co do </a:t>
            </a:r>
            <a:r>
              <a:rPr lang="pl-PL" baseline="0" dirty="0" err="1" smtClean="0"/>
              <a:t>podzialu</a:t>
            </a:r>
            <a:r>
              <a:rPr lang="pl-PL" baseline="0" dirty="0" smtClean="0"/>
              <a:t> opieki nad </a:t>
            </a:r>
            <a:r>
              <a:rPr lang="pl-PL" baseline="0" dirty="0" err="1" smtClean="0"/>
              <a:t>dzeicmi</a:t>
            </a:r>
            <a:r>
              <a:rPr lang="pl-PL" baseline="0" dirty="0" smtClean="0"/>
              <a:t> i uczestnictwa mężczyzn z opiece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944BE61B-F56B-4895-820A-274C34FDB5AF}" type="slidenum">
              <a:rPr lang="pl-PL" altLang="pl-PL" smtClean="0"/>
              <a:pPr>
                <a:defRPr/>
              </a:pPr>
              <a:t>15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4654794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944BE61B-F56B-4895-820A-274C34FDB5AF}" type="slidenum">
              <a:rPr lang="pl-PL" altLang="pl-PL" smtClean="0"/>
              <a:pPr>
                <a:defRPr/>
              </a:pPr>
              <a:t>16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9527370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43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539A03C-B455-441C-8C98-A0C35058C505}" type="slidenum">
              <a:rPr lang="pl-PL" altLang="pl-PL" smtClean="0"/>
              <a:pPr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pl-PL" altLang="pl-PL" smtClean="0"/>
          </a:p>
        </p:txBody>
      </p:sp>
      <p:sp>
        <p:nvSpPr>
          <p:cNvPr id="3686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143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spcBef>
                <a:spcPct val="0"/>
              </a:spcBef>
              <a:buClrTx/>
              <a:buFontTx/>
              <a:buNone/>
            </a:pPr>
            <a:fld id="{7AC39BE5-3D1A-4863-BDEF-B98DC1E157B5}" type="slidenum">
              <a:rPr lang="pl-PL" altLang="pl-PL">
                <a:cs typeface="Segoe UI" panose="020B0502040204020203" pitchFamily="34" charset="0"/>
              </a:rPr>
              <a:pPr algn="r" eaLnBrk="1"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pl-PL" altLang="pl-PL">
              <a:cs typeface="Segoe UI" panose="020B0502040204020203" pitchFamily="34" charset="0"/>
            </a:endParaRPr>
          </a:p>
        </p:txBody>
      </p:sp>
      <p:sp>
        <p:nvSpPr>
          <p:cNvPr id="368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9" name="Text Box 3"/>
          <p:cNvSpPr txBox="1">
            <a:spLocks noChangeArrowheads="1"/>
          </p:cNvSpPr>
          <p:nvPr/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/>
          </a:p>
        </p:txBody>
      </p:sp>
      <p:sp>
        <p:nvSpPr>
          <p:cNvPr id="36870" name="Symbol zastępczy notatek 1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 dirty="0" smtClean="0"/>
          </a:p>
        </p:txBody>
      </p:sp>
    </p:spTree>
    <p:extLst>
      <p:ext uri="{BB962C8B-B14F-4D97-AF65-F5344CB8AC3E}">
        <p14:creationId xmlns:p14="http://schemas.microsoft.com/office/powerpoint/2010/main" val="2242786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43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2906021-CBF8-4DCC-B3E8-A8DD46AF50EA}" type="slidenum">
              <a:rPr lang="pl-PL" altLang="pl-PL" smtClean="0"/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pl-PL" altLang="pl-PL" smtClean="0"/>
          </a:p>
        </p:txBody>
      </p:sp>
      <p:sp>
        <p:nvSpPr>
          <p:cNvPr id="921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143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spcBef>
                <a:spcPct val="0"/>
              </a:spcBef>
              <a:buClrTx/>
              <a:buFontTx/>
              <a:buNone/>
            </a:pPr>
            <a:fld id="{3CBD8FCD-1DC9-4376-8392-493720BCE2E3}" type="slidenum">
              <a:rPr lang="pl-PL" altLang="pl-PL">
                <a:cs typeface="Segoe UI" panose="020B0502040204020203" pitchFamily="34" charset="0"/>
              </a:rPr>
              <a:pPr algn="r" eaLnBrk="1"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pl-PL" altLang="pl-PL">
              <a:cs typeface="Segoe UI" panose="020B0502040204020203" pitchFamily="34" charset="0"/>
            </a:endParaRPr>
          </a:p>
        </p:txBody>
      </p:sp>
      <p:sp>
        <p:nvSpPr>
          <p:cNvPr id="92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21" name="Text Box 3"/>
          <p:cNvSpPr txBox="1">
            <a:spLocks noChangeArrowheads="1"/>
          </p:cNvSpPr>
          <p:nvPr/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/>
          </a:p>
        </p:txBody>
      </p:sp>
      <p:sp>
        <p:nvSpPr>
          <p:cNvPr id="9222" name="Text Box 4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1786FC82-C805-47C1-8ED9-04673329CBAB}" type="slidenum">
              <a:rPr lang="pl-PL" altLang="pl-PL">
                <a:latin typeface="Arial" panose="020B0604020202020204" pitchFamily="34" charset="0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pl-PL" altLang="pl-PL">
              <a:latin typeface="Arial" panose="020B0604020202020204" pitchFamily="34" charset="0"/>
            </a:endParaRPr>
          </a:p>
        </p:txBody>
      </p:sp>
      <p:sp>
        <p:nvSpPr>
          <p:cNvPr id="9223" name="Text Box 5"/>
          <p:cNvSpPr txBox="1">
            <a:spLocks noChangeArrowheads="1"/>
          </p:cNvSpPr>
          <p:nvPr/>
        </p:nvSpPr>
        <p:spPr bwMode="auto">
          <a:xfrm>
            <a:off x="685800" y="4400550"/>
            <a:ext cx="5484813" cy="359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450"/>
              </a:spcBef>
              <a:buClrTx/>
              <a:buFontTx/>
              <a:buNone/>
            </a:pPr>
            <a:r>
              <a:rPr lang="pl-PL" altLang="pl-PL">
                <a:ea typeface="Microsoft YaHei" panose="020B0503020204020204" pitchFamily="34" charset="-122"/>
              </a:rPr>
              <a:t>Zastosowany przez PBS Sp. z o.o. schemat doboru respondentów był procedurą wielostopniową, tak zaplanowaną, aby w konsekwencji dała ona ogólnopolską reprezentatywną próbę losową. W tym celu zastosowany został schemat losowania w warstwach. Jednostkami losowania w pierwszym etapie były obwody spisowe GUS. W następnym etapie jednostkami losowania były adresy lokali mieszkalnych, natomiast dopiero na końcu procedury wylosowane zostaną konkretne osoby (respondenci).</a:t>
            </a:r>
          </a:p>
          <a:p>
            <a:pPr>
              <a:spcBef>
                <a:spcPts val="450"/>
              </a:spcBef>
              <a:buClrTx/>
              <a:buFontTx/>
              <a:buNone/>
            </a:pPr>
            <a:r>
              <a:rPr lang="pl-PL" altLang="pl-PL">
                <a:ea typeface="Microsoft YaHei" panose="020B0503020204020204" pitchFamily="34" charset="-122"/>
              </a:rPr>
              <a:t>Pierwszy etap losowania był losowaniem warstwowym proporcjonalnym. W tym celu </a:t>
            </a:r>
            <a:br>
              <a:rPr lang="pl-PL" altLang="pl-PL">
                <a:ea typeface="Microsoft YaHei" panose="020B0503020204020204" pitchFamily="34" charset="-122"/>
              </a:rPr>
            </a:br>
            <a:r>
              <a:rPr lang="pl-PL" altLang="pl-PL">
                <a:ea typeface="Microsoft YaHei" panose="020B0503020204020204" pitchFamily="34" charset="-122"/>
              </a:rPr>
              <a:t>w pierwszym kroku stworzono warstwy terytorialne opisane przez 16 województw (podregiony NUTS II). Warstwy podzielone zostały na 5 klas wielkości miejscowości:</a:t>
            </a:r>
          </a:p>
          <a:p>
            <a:pPr>
              <a:spcBef>
                <a:spcPts val="450"/>
              </a:spcBef>
              <a:buClrTx/>
              <a:buFontTx/>
              <a:buNone/>
            </a:pPr>
            <a:r>
              <a:rPr lang="pl-PL" altLang="pl-PL">
                <a:ea typeface="Microsoft YaHei" panose="020B0503020204020204" pitchFamily="34" charset="-122"/>
              </a:rPr>
              <a:t>wsie,</a:t>
            </a:r>
          </a:p>
          <a:p>
            <a:pPr>
              <a:spcBef>
                <a:spcPts val="450"/>
              </a:spcBef>
              <a:buClrTx/>
              <a:buFontTx/>
              <a:buNone/>
            </a:pPr>
            <a:r>
              <a:rPr lang="pl-PL" altLang="pl-PL">
                <a:ea typeface="Microsoft YaHei" panose="020B0503020204020204" pitchFamily="34" charset="-122"/>
              </a:rPr>
              <a:t>miasta do 20 tys. mieszkańców,</a:t>
            </a:r>
          </a:p>
          <a:p>
            <a:pPr>
              <a:spcBef>
                <a:spcPts val="450"/>
              </a:spcBef>
              <a:buClrTx/>
              <a:buFontTx/>
              <a:buNone/>
            </a:pPr>
            <a:r>
              <a:rPr lang="pl-PL" altLang="pl-PL">
                <a:ea typeface="Microsoft YaHei" panose="020B0503020204020204" pitchFamily="34" charset="-122"/>
              </a:rPr>
              <a:t>miasta 20-50 tys. mieszkańców,</a:t>
            </a:r>
          </a:p>
          <a:p>
            <a:pPr>
              <a:spcBef>
                <a:spcPts val="450"/>
              </a:spcBef>
              <a:buClrTx/>
              <a:buFontTx/>
              <a:buNone/>
            </a:pPr>
            <a:r>
              <a:rPr lang="pl-PL" altLang="pl-PL">
                <a:ea typeface="Microsoft YaHei" panose="020B0503020204020204" pitchFamily="34" charset="-122"/>
              </a:rPr>
              <a:t>miasta 50-200 tys. mieszkańców,</a:t>
            </a:r>
          </a:p>
          <a:p>
            <a:pPr>
              <a:spcBef>
                <a:spcPts val="450"/>
              </a:spcBef>
              <a:buClrTx/>
              <a:buFontTx/>
              <a:buNone/>
            </a:pPr>
            <a:r>
              <a:rPr lang="pl-PL" altLang="pl-PL">
                <a:ea typeface="Microsoft YaHei" panose="020B0503020204020204" pitchFamily="34" charset="-122"/>
              </a:rPr>
              <a:t>miasta powyżej 200 tys. mieszkańców.</a:t>
            </a:r>
          </a:p>
          <a:p>
            <a:pPr>
              <a:spcBef>
                <a:spcPts val="450"/>
              </a:spcBef>
              <a:buClrTx/>
              <a:buFontTx/>
              <a:buNone/>
            </a:pPr>
            <a:r>
              <a:rPr lang="pl-PL" altLang="pl-PL">
                <a:ea typeface="Microsoft YaHei" panose="020B0503020204020204" pitchFamily="34" charset="-122"/>
              </a:rPr>
              <a:t>W ramach tych warstw dokonany został proporcjonalny podział na tereny miejskie i wiejskie. Dla każdej z warstw ustalona została liczba wiązek adresowych (wywiadów) do wylosowania. Alokacja próby jest proporcjonalna do rozkładu badanej populacji (18+) tak, by liczba zrealizowanych wywiadów </a:t>
            </a:r>
            <a:br>
              <a:rPr lang="pl-PL" altLang="pl-PL">
                <a:ea typeface="Microsoft YaHei" panose="020B0503020204020204" pitchFamily="34" charset="-122"/>
              </a:rPr>
            </a:br>
            <a:r>
              <a:rPr lang="pl-PL" altLang="pl-PL">
                <a:ea typeface="Microsoft YaHei" panose="020B0503020204020204" pitchFamily="34" charset="-122"/>
              </a:rPr>
              <a:t>w warstwach była proporcjonalna do frakcji jaką dana warstwa stanowi w populacji. Losowanie obwodów statystycznych odbyło się niezależnie w każdej warstwie z wykorzystaniem schematu systematycznego z prawdopodobieństwem wyboru proporcjonalnym do wielkości populacji (liczby lokali mieszkalnych). </a:t>
            </a:r>
          </a:p>
          <a:p>
            <a:pPr>
              <a:spcBef>
                <a:spcPts val="450"/>
              </a:spcBef>
              <a:buClrTx/>
              <a:buFontTx/>
              <a:buNone/>
            </a:pPr>
            <a:r>
              <a:rPr lang="pl-PL" altLang="pl-PL">
                <a:ea typeface="Microsoft YaHei" panose="020B0503020204020204" pitchFamily="34" charset="-122"/>
              </a:rPr>
              <a:t>Drugi etap doboru polegał na wylosowaniu adresów lokali mieszkalnych stanowiących wiązki adresowe. Operatem losowania była wywodząca się z bazy GUS TERYT NOBC (zawiera adresy budynków i mieszkań w układzie rejonów statystycznych i obwodów spisowych – jednostek GUS, dzielących obszary gmin na mniejsze grupy) baza obwodów statystycznych (zmienna grupująca kwartały budynków mieszkalnych, tak by liczba mieszkań w takiej jednostce nie przekraczała 1000 elementów).</a:t>
            </a:r>
          </a:p>
          <a:p>
            <a:pPr>
              <a:spcBef>
                <a:spcPts val="450"/>
              </a:spcBef>
              <a:buClrTx/>
              <a:buFontTx/>
              <a:buNone/>
            </a:pPr>
            <a:r>
              <a:rPr lang="pl-PL" altLang="pl-PL">
                <a:ea typeface="Microsoft YaHei" panose="020B0503020204020204" pitchFamily="34" charset="-122"/>
              </a:rPr>
              <a:t>Losowanie w tym etapie polegało na losowaniu (bez zwracania – dany adres może pojawić się </a:t>
            </a:r>
            <a:br>
              <a:rPr lang="pl-PL" altLang="pl-PL">
                <a:ea typeface="Microsoft YaHei" panose="020B0503020204020204" pitchFamily="34" charset="-122"/>
              </a:rPr>
            </a:br>
            <a:r>
              <a:rPr lang="pl-PL" altLang="pl-PL">
                <a:ea typeface="Microsoft YaHei" panose="020B0503020204020204" pitchFamily="34" charset="-122"/>
              </a:rPr>
              <a:t>w próbie tylko raz) adresów lokali mieszkalnych w wylosowanych obwodach statystycznych. Dobór realizowany był niezależnie w każdym z wylosowanych wcześniej obwodów statystycznych, </a:t>
            </a:r>
            <a:br>
              <a:rPr lang="pl-PL" altLang="pl-PL">
                <a:ea typeface="Microsoft YaHei" panose="020B0503020204020204" pitchFamily="34" charset="-122"/>
              </a:rPr>
            </a:br>
            <a:r>
              <a:rPr lang="pl-PL" altLang="pl-PL">
                <a:ea typeface="Microsoft YaHei" panose="020B0503020204020204" pitchFamily="34" charset="-122"/>
              </a:rPr>
              <a:t>z wykorzystaniem schematu prostego z prawdopodobieństwem wyboru proporcjonalnym do liczby mieszkańców (szacunki GUS) bez zwracania (adres lokalu może zostać wylosowany tylko 1 raz).</a:t>
            </a:r>
          </a:p>
          <a:p>
            <a:pPr>
              <a:spcBef>
                <a:spcPts val="450"/>
              </a:spcBef>
              <a:buClrTx/>
              <a:buFontTx/>
              <a:buNone/>
            </a:pPr>
            <a:r>
              <a:rPr lang="pl-PL" altLang="pl-PL">
                <a:ea typeface="Microsoft YaHei" panose="020B0503020204020204" pitchFamily="34" charset="-122"/>
              </a:rPr>
              <a:t>W ostatnim etapie losowania, operat losowania stanowią osoby zamieszkujące lokale wylosowane </a:t>
            </a:r>
            <a:br>
              <a:rPr lang="pl-PL" altLang="pl-PL">
                <a:ea typeface="Microsoft YaHei" panose="020B0503020204020204" pitchFamily="34" charset="-122"/>
              </a:rPr>
            </a:br>
            <a:r>
              <a:rPr lang="pl-PL" altLang="pl-PL">
                <a:ea typeface="Microsoft YaHei" panose="020B0503020204020204" pitchFamily="34" charset="-122"/>
              </a:rPr>
              <a:t>w poprzednim kroku. Dobór respondenta dokonywany jest przy pomocy siatki Kisha.</a:t>
            </a:r>
          </a:p>
          <a:p>
            <a:pPr>
              <a:spcBef>
                <a:spcPts val="450"/>
              </a:spcBef>
              <a:buClrTx/>
              <a:buFontTx/>
              <a:buNone/>
            </a:pPr>
            <a:endParaRPr lang="pl-PL" altLang="pl-PL">
              <a:ea typeface="Microsoft YaHei" panose="020B0503020204020204" pitchFamily="34" charset="-122"/>
            </a:endParaRPr>
          </a:p>
          <a:p>
            <a:pPr>
              <a:spcBef>
                <a:spcPts val="450"/>
              </a:spcBef>
              <a:buClrTx/>
              <a:buFontTx/>
              <a:buNone/>
            </a:pPr>
            <a:r>
              <a:rPr lang="pl-PL" altLang="pl-PL">
                <a:ea typeface="Microsoft YaHei" panose="020B0503020204020204" pitchFamily="34" charset="-122"/>
              </a:rPr>
              <a:t>Ważenie:</a:t>
            </a:r>
          </a:p>
          <a:p>
            <a:pPr>
              <a:spcBef>
                <a:spcPts val="450"/>
              </a:spcBef>
              <a:buClrTx/>
              <a:buFontTx/>
              <a:buNone/>
            </a:pPr>
            <a:r>
              <a:rPr lang="pl-PL" altLang="pl-PL">
                <a:ea typeface="Microsoft YaHei" panose="020B0503020204020204" pitchFamily="34" charset="-122"/>
              </a:rPr>
              <a:t>W celu otrzymania optymalnych wag analitycznych zastosowany został wieloetapowy schemat ważenia danych, zrealizowany w oparciu </a:t>
            </a:r>
            <a:br>
              <a:rPr lang="pl-PL" altLang="pl-PL">
                <a:ea typeface="Microsoft YaHei" panose="020B0503020204020204" pitchFamily="34" charset="-122"/>
              </a:rPr>
            </a:br>
            <a:r>
              <a:rPr lang="pl-PL" altLang="pl-PL">
                <a:ea typeface="Microsoft YaHei" panose="020B0503020204020204" pitchFamily="34" charset="-122"/>
              </a:rPr>
              <a:t>o następujące parametry: </a:t>
            </a:r>
          </a:p>
          <a:p>
            <a:pPr>
              <a:spcBef>
                <a:spcPts val="450"/>
              </a:spcBef>
              <a:buClrTx/>
              <a:buFontTx/>
              <a:buNone/>
            </a:pPr>
            <a:r>
              <a:rPr lang="pl-PL" altLang="pl-PL">
                <a:ea typeface="Microsoft YaHei" panose="020B0503020204020204" pitchFamily="34" charset="-122"/>
              </a:rPr>
              <a:t>województwo lub (ewentualnie) makroregion GUS (w zależności od kroku),</a:t>
            </a:r>
          </a:p>
          <a:p>
            <a:pPr>
              <a:spcBef>
                <a:spcPts val="450"/>
              </a:spcBef>
              <a:buClrTx/>
              <a:buFontTx/>
              <a:buNone/>
            </a:pPr>
            <a:r>
              <a:rPr lang="pl-PL" altLang="pl-PL">
                <a:ea typeface="Microsoft YaHei" panose="020B0503020204020204" pitchFamily="34" charset="-122"/>
              </a:rPr>
              <a:t>klasy wielkości miejscowości,</a:t>
            </a:r>
          </a:p>
          <a:p>
            <a:pPr>
              <a:spcBef>
                <a:spcPts val="450"/>
              </a:spcBef>
              <a:buClrTx/>
              <a:buFontTx/>
              <a:buNone/>
            </a:pPr>
            <a:r>
              <a:rPr lang="pl-PL" altLang="pl-PL">
                <a:ea typeface="Microsoft YaHei" panose="020B0503020204020204" pitchFamily="34" charset="-122"/>
              </a:rPr>
              <a:t>płeć,</a:t>
            </a:r>
          </a:p>
          <a:p>
            <a:pPr>
              <a:spcBef>
                <a:spcPts val="450"/>
              </a:spcBef>
              <a:buClrTx/>
              <a:buFontTx/>
              <a:buNone/>
            </a:pPr>
            <a:r>
              <a:rPr lang="pl-PL" altLang="pl-PL">
                <a:ea typeface="Microsoft YaHei" panose="020B0503020204020204" pitchFamily="34" charset="-122"/>
              </a:rPr>
              <a:t>grupa wiekowa, </a:t>
            </a:r>
          </a:p>
          <a:p>
            <a:pPr>
              <a:spcBef>
                <a:spcPts val="450"/>
              </a:spcBef>
              <a:buClrTx/>
              <a:buFontTx/>
              <a:buNone/>
            </a:pPr>
            <a:r>
              <a:rPr lang="pl-PL" altLang="pl-PL">
                <a:ea typeface="Microsoft YaHei" panose="020B0503020204020204" pitchFamily="34" charset="-122"/>
              </a:rPr>
              <a:t>wykształcenie.</a:t>
            </a:r>
          </a:p>
          <a:p>
            <a:pPr>
              <a:spcBef>
                <a:spcPts val="450"/>
              </a:spcBef>
              <a:buClrTx/>
              <a:buFontTx/>
              <a:buNone/>
            </a:pPr>
            <a:r>
              <a:rPr lang="pl-PL" altLang="pl-PL">
                <a:ea typeface="Microsoft YaHei" panose="020B0503020204020204" pitchFamily="34" charset="-122"/>
              </a:rPr>
              <a:t>Obliczenia wag dokonano na podstawie struktury populacji z GUS z Banku Danych Lokalnych, stan na 31.12.2013. Wyjątkiem są informacje o poziomie wykształcenia, których źródłem są dane </a:t>
            </a:r>
            <a:br>
              <a:rPr lang="pl-PL" altLang="pl-PL">
                <a:ea typeface="Microsoft YaHei" panose="020B0503020204020204" pitchFamily="34" charset="-122"/>
              </a:rPr>
            </a:br>
            <a:r>
              <a:rPr lang="pl-PL" altLang="pl-PL">
                <a:ea typeface="Microsoft YaHei" panose="020B0503020204020204" pitchFamily="34" charset="-122"/>
              </a:rPr>
              <a:t>z NSP 2011. </a:t>
            </a:r>
          </a:p>
          <a:p>
            <a:pPr>
              <a:spcBef>
                <a:spcPts val="450"/>
              </a:spcBef>
              <a:buClrTx/>
              <a:buFontTx/>
              <a:buNone/>
            </a:pPr>
            <a:endParaRPr lang="pl-PL" altLang="pl-PL">
              <a:ea typeface="Microsoft YaHei" panose="020B0503020204020204" pitchFamily="34" charset="-122"/>
            </a:endParaRPr>
          </a:p>
          <a:p>
            <a:pPr>
              <a:spcBef>
                <a:spcPts val="450"/>
              </a:spcBef>
              <a:buClrTx/>
              <a:buFontTx/>
              <a:buNone/>
            </a:pPr>
            <a:endParaRPr lang="pl-PL" altLang="pl-PL">
              <a:ea typeface="Microsoft YaHei" panose="020B0503020204020204" pitchFamily="34" charset="-122"/>
            </a:endParaRPr>
          </a:p>
        </p:txBody>
      </p:sp>
      <p:sp>
        <p:nvSpPr>
          <p:cNvPr id="9224" name="Symbol zastępczy notatek 1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l-PL" altLang="pl-PL" dirty="0" err="1" smtClean="0"/>
              <a:t>Survey</a:t>
            </a:r>
            <a:r>
              <a:rPr lang="pl-PL" altLang="pl-PL" dirty="0" smtClean="0"/>
              <a:t> </a:t>
            </a:r>
            <a:r>
              <a:rPr lang="pl-PL" altLang="pl-PL" dirty="0" err="1" smtClean="0"/>
              <a:t>study</a:t>
            </a:r>
            <a:endParaRPr lang="pl-PL" altLang="pl-PL" dirty="0" smtClean="0"/>
          </a:p>
          <a:p>
            <a:r>
              <a:rPr lang="en-GB" altLang="pl-PL" dirty="0" smtClean="0"/>
              <a:t>a nation-wide representative random sample </a:t>
            </a:r>
            <a:r>
              <a:rPr lang="pl-PL" altLang="pl-PL" dirty="0" smtClean="0"/>
              <a:t>– </a:t>
            </a:r>
            <a:r>
              <a:rPr lang="pl-PL" altLang="pl-PL" dirty="0" smtClean="0">
                <a:solidFill>
                  <a:srgbClr val="355071"/>
                </a:solidFill>
                <a:latin typeface="Gill Sans MT" panose="020B0502020104020203" pitchFamily="34" charset="-18"/>
              </a:rPr>
              <a:t>Ogólnopolska reprezentatywna próba losowa dorosłych </a:t>
            </a:r>
          </a:p>
          <a:p>
            <a:r>
              <a:rPr lang="pl-PL" altLang="pl-PL" dirty="0" err="1" smtClean="0">
                <a:solidFill>
                  <a:srgbClr val="355071"/>
                </a:solidFill>
                <a:latin typeface="Gill Sans MT" panose="020B0502020104020203" pitchFamily="34" charset="-18"/>
              </a:rPr>
              <a:t>Address-based</a:t>
            </a:r>
            <a:endParaRPr lang="pl-PL" altLang="pl-PL" dirty="0" smtClean="0">
              <a:solidFill>
                <a:srgbClr val="355071"/>
              </a:solidFill>
              <a:latin typeface="Gill Sans MT" panose="020B0502020104020203" pitchFamily="34" charset="-18"/>
            </a:endParaRPr>
          </a:p>
          <a:p>
            <a:r>
              <a:rPr lang="pl-PL" altLang="pl-PL" dirty="0" err="1" smtClean="0">
                <a:solidFill>
                  <a:srgbClr val="355071"/>
                </a:solidFill>
                <a:latin typeface="Gill Sans MT" panose="020B0502020104020203" pitchFamily="34" charset="-18"/>
              </a:rPr>
              <a:t>Respondents</a:t>
            </a:r>
            <a:r>
              <a:rPr lang="pl-PL" altLang="pl-PL" dirty="0" smtClean="0">
                <a:solidFill>
                  <a:srgbClr val="355071"/>
                </a:solidFill>
                <a:latin typeface="Gill Sans MT" panose="020B0502020104020203" pitchFamily="34" charset="-18"/>
              </a:rPr>
              <a:t> – respondenci</a:t>
            </a:r>
          </a:p>
          <a:p>
            <a:endParaRPr lang="pl-PL" altLang="pl-PL" dirty="0" smtClean="0"/>
          </a:p>
        </p:txBody>
      </p:sp>
    </p:spTree>
    <p:extLst>
      <p:ext uri="{BB962C8B-B14F-4D97-AF65-F5344CB8AC3E}">
        <p14:creationId xmlns:p14="http://schemas.microsoft.com/office/powerpoint/2010/main" val="5171502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ts val="45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Wingdings" panose="05000000000000000000" pitchFamily="2" charset="2"/>
              <a:buChar char=""/>
              <a:defRPr/>
            </a:pPr>
            <a:r>
              <a:rPr lang="pl-PL" altLang="pl-PL" dirty="0" smtClean="0">
                <a:solidFill>
                  <a:srgbClr val="355071"/>
                </a:solidFill>
                <a:latin typeface="Gill Sans MT" panose="020B0502020104020203" pitchFamily="34" charset="-18"/>
              </a:rPr>
              <a:t>Opis sytuacji kobiet i mężczyzn oraz występujących nierówności w różnych obszarach życia;</a:t>
            </a:r>
          </a:p>
          <a:p>
            <a:pPr eaLnBrk="1" hangingPunct="1">
              <a:spcBef>
                <a:spcPts val="45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Wingdings" panose="05000000000000000000" pitchFamily="2" charset="2"/>
              <a:buChar char=""/>
              <a:defRPr/>
            </a:pPr>
            <a:r>
              <a:rPr lang="pl-PL" altLang="pl-PL" dirty="0" smtClean="0">
                <a:solidFill>
                  <a:srgbClr val="355071"/>
                </a:solidFill>
                <a:latin typeface="Gill Sans MT" panose="020B0502020104020203" pitchFamily="34" charset="-18"/>
              </a:rPr>
              <a:t>Analiza strukturalnych, kulturowych i instytucjonalnych uwarunkowań równości kobiet i mężczyzn;</a:t>
            </a:r>
          </a:p>
          <a:p>
            <a:pPr eaLnBrk="1" hangingPunct="1">
              <a:spcBef>
                <a:spcPts val="45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Wingdings" panose="05000000000000000000" pitchFamily="2" charset="2"/>
              <a:buChar char=""/>
              <a:defRPr/>
            </a:pPr>
            <a:r>
              <a:rPr lang="pl-PL" altLang="pl-PL" dirty="0" smtClean="0">
                <a:solidFill>
                  <a:srgbClr val="355071"/>
                </a:solidFill>
                <a:latin typeface="Gill Sans MT" panose="020B0502020104020203" pitchFamily="34" charset="-18"/>
              </a:rPr>
              <a:t>Identyfikacja warunków, które sprzyjają pozytywnemu wpływowi równości płci na jakość życia i rozwój społeczny. 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944BE61B-F56B-4895-820A-274C34FDB5AF}" type="slidenum">
              <a:rPr lang="pl-PL" altLang="pl-PL" smtClean="0"/>
              <a:pPr>
                <a:defRPr/>
              </a:pPr>
              <a:t>3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6819732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43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ED241A0-03A2-4D38-A884-4714A681B917}" type="slidenum">
              <a:rPr lang="pl-PL" altLang="pl-PL" smtClean="0"/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pl-PL" altLang="pl-PL" smtClean="0"/>
          </a:p>
        </p:txBody>
      </p:sp>
      <p:sp>
        <p:nvSpPr>
          <p:cNvPr id="1126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143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spcBef>
                <a:spcPct val="0"/>
              </a:spcBef>
              <a:buClrTx/>
              <a:buFontTx/>
              <a:buNone/>
            </a:pPr>
            <a:fld id="{A2F070E9-CE8C-469E-B9FB-A514B1203E53}" type="slidenum">
              <a:rPr lang="pl-PL" altLang="pl-PL">
                <a:cs typeface="Segoe UI" panose="020B0502040204020203" pitchFamily="34" charset="0"/>
              </a:rPr>
              <a:pPr algn="r" eaLnBrk="1"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pl-PL" altLang="pl-PL">
              <a:cs typeface="Segoe UI" panose="020B0502040204020203" pitchFamily="34" charset="0"/>
            </a:endParaRPr>
          </a:p>
        </p:txBody>
      </p:sp>
      <p:sp>
        <p:nvSpPr>
          <p:cNvPr id="112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9" name="Text Box 3"/>
          <p:cNvSpPr txBox="1">
            <a:spLocks noChangeArrowheads="1"/>
          </p:cNvSpPr>
          <p:nvPr/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/>
          </a:p>
        </p:txBody>
      </p:sp>
      <p:sp>
        <p:nvSpPr>
          <p:cNvPr id="11270" name="Text Box 4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D19162FA-D31D-4328-8FBC-86B38B911ABB}" type="slidenum">
              <a:rPr lang="pl-PL" altLang="pl-PL">
                <a:latin typeface="Arial" panose="020B0604020202020204" pitchFamily="34" charset="0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pl-PL" altLang="pl-PL">
              <a:latin typeface="Arial" panose="020B0604020202020204" pitchFamily="34" charset="0"/>
            </a:endParaRPr>
          </a:p>
        </p:txBody>
      </p:sp>
      <p:sp>
        <p:nvSpPr>
          <p:cNvPr id="11271" name="Text Box 5"/>
          <p:cNvSpPr txBox="1">
            <a:spLocks noChangeArrowheads="1"/>
          </p:cNvSpPr>
          <p:nvPr/>
        </p:nvSpPr>
        <p:spPr bwMode="auto">
          <a:xfrm>
            <a:off x="685800" y="4400550"/>
            <a:ext cx="5484813" cy="359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450"/>
              </a:spcBef>
              <a:buClrTx/>
              <a:buFontTx/>
              <a:buNone/>
            </a:pPr>
            <a:r>
              <a:rPr lang="pl-PL" altLang="pl-PL">
                <a:ea typeface="Microsoft YaHei" panose="020B0503020204020204" pitchFamily="34" charset="-122"/>
              </a:rPr>
              <a:t>W naszym projekcie równość płci badana była wielowymiarowo – po pierwsze wzięte zostały pod uwagę różnorodne wymiary analityczne równości płci, po drugie równość płci badana była w sześciu obszarach. Model analityczno-teoretyczny składał się z 6 wymiarów – postaw względem równości, ról kobiet i mężczyzn w rodzinie i społeczeństwie, wymiar praktyk w obszarze życia rodzinnego, podział zasobów, przede wszystkim ekonomicznych. </a:t>
            </a:r>
          </a:p>
          <a:p>
            <a:pPr>
              <a:spcBef>
                <a:spcPts val="450"/>
              </a:spcBef>
              <a:buClrTx/>
              <a:buFontTx/>
              <a:buNone/>
            </a:pPr>
            <a:r>
              <a:rPr lang="pl-PL" altLang="pl-PL">
                <a:ea typeface="Microsoft YaHei" panose="020B0503020204020204" pitchFamily="34" charset="-122"/>
              </a:rPr>
              <a:t>Całościowy model w dużej mierze odnosi się do życia rodzinnego, która dla nas jest soczewką do analizy relacji kobiet i mężczyzn także w sferze publicznej.</a:t>
            </a:r>
          </a:p>
        </p:txBody>
      </p:sp>
      <p:sp>
        <p:nvSpPr>
          <p:cNvPr id="11272" name="Symbol zastępczy notatek 1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l-PL" altLang="pl-PL" dirty="0" err="1" smtClean="0"/>
              <a:t>Równośc</a:t>
            </a:r>
            <a:r>
              <a:rPr lang="pl-PL" altLang="pl-PL" dirty="0" smtClean="0"/>
              <a:t> płci zbadaliśmy</a:t>
            </a:r>
            <a:r>
              <a:rPr lang="pl-PL" altLang="pl-PL" baseline="0" dirty="0" smtClean="0"/>
              <a:t> w 6 wymiarach oraz w 6 obszarach.</a:t>
            </a:r>
          </a:p>
          <a:p>
            <a:r>
              <a:rPr lang="pl-PL" altLang="pl-PL" baseline="0" dirty="0" smtClean="0"/>
              <a:t>Przebadane przez nas obszary to:….</a:t>
            </a:r>
          </a:p>
          <a:p>
            <a:r>
              <a:rPr lang="pl-PL" altLang="pl-PL" baseline="0" dirty="0" err="1" smtClean="0"/>
              <a:t>Fromacja</a:t>
            </a:r>
            <a:r>
              <a:rPr lang="pl-PL" altLang="pl-PL" baseline="0" dirty="0" smtClean="0"/>
              <a:t> </a:t>
            </a:r>
            <a:r>
              <a:rPr lang="pl-PL" altLang="pl-PL" baseline="0" dirty="0" err="1" smtClean="0"/>
              <a:t>genderowa</a:t>
            </a:r>
            <a:r>
              <a:rPr lang="pl-PL" altLang="pl-PL" baseline="0" dirty="0" smtClean="0"/>
              <a:t> to stopień identyfikacji z koncepcjami kobiecości i męskości</a:t>
            </a:r>
          </a:p>
          <a:p>
            <a:endParaRPr lang="pl-PL" altLang="pl-PL" baseline="0" dirty="0" smtClean="0"/>
          </a:p>
          <a:p>
            <a:r>
              <a:rPr lang="pl-PL" altLang="pl-PL" baseline="0" dirty="0" smtClean="0"/>
              <a:t>Przebadane obszary </a:t>
            </a:r>
            <a:r>
              <a:rPr lang="pl-PL" altLang="pl-PL" baseline="0" dirty="0" err="1" smtClean="0"/>
              <a:t>sa</a:t>
            </a:r>
            <a:r>
              <a:rPr lang="pl-PL" altLang="pl-PL" baseline="0" dirty="0" smtClean="0"/>
              <a:t> następujące – jak Państwo </a:t>
            </a:r>
            <a:r>
              <a:rPr lang="pl-PL" altLang="pl-PL" baseline="0" dirty="0" err="1" smtClean="0"/>
              <a:t>zauwaza</a:t>
            </a:r>
            <a:r>
              <a:rPr lang="pl-PL" altLang="pl-PL" baseline="0" dirty="0" smtClean="0"/>
              <a:t> konferencja ma na celu prezentacje </a:t>
            </a:r>
            <a:r>
              <a:rPr lang="pl-PL" altLang="pl-PL" baseline="0" dirty="0" err="1" smtClean="0"/>
              <a:t>wynikow</a:t>
            </a:r>
            <a:r>
              <a:rPr lang="pl-PL" altLang="pl-PL" baseline="0" dirty="0" smtClean="0"/>
              <a:t> w poszczególnych obszarach.</a:t>
            </a:r>
            <a:endParaRPr lang="pl-PL" altLang="pl-PL" dirty="0" smtClean="0"/>
          </a:p>
        </p:txBody>
      </p:sp>
    </p:spTree>
    <p:extLst>
      <p:ext uri="{BB962C8B-B14F-4D97-AF65-F5344CB8AC3E}">
        <p14:creationId xmlns:p14="http://schemas.microsoft.com/office/powerpoint/2010/main" val="13833813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43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53B9F04-93A2-42D7-9542-893F60AD44AC}" type="slidenum">
              <a:rPr lang="pl-PL" altLang="pl-PL" smtClean="0"/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pl-PL" altLang="pl-PL" smtClean="0"/>
          </a:p>
        </p:txBody>
      </p:sp>
      <p:sp>
        <p:nvSpPr>
          <p:cNvPr id="2867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143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spcBef>
                <a:spcPct val="0"/>
              </a:spcBef>
              <a:buClrTx/>
              <a:buFontTx/>
              <a:buNone/>
            </a:pPr>
            <a:fld id="{B8F3C732-6530-45A4-AC52-4625C4F42B45}" type="slidenum">
              <a:rPr lang="pl-PL" altLang="pl-PL">
                <a:cs typeface="Segoe UI" panose="020B0502040204020203" pitchFamily="34" charset="0"/>
              </a:rPr>
              <a:pPr algn="r" eaLnBrk="1"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pl-PL" altLang="pl-PL">
              <a:cs typeface="Segoe UI" panose="020B0502040204020203" pitchFamily="34" charset="0"/>
            </a:endParaRPr>
          </a:p>
        </p:txBody>
      </p:sp>
      <p:sp>
        <p:nvSpPr>
          <p:cNvPr id="286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7" name="Text Box 3"/>
          <p:cNvSpPr txBox="1">
            <a:spLocks noChangeArrowheads="1"/>
          </p:cNvSpPr>
          <p:nvPr/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450"/>
              </a:spcBef>
              <a:buClrTx/>
              <a:buFontTx/>
              <a:buNone/>
            </a:pPr>
            <a:r>
              <a:rPr lang="pl-PL" altLang="pl-PL">
                <a:latin typeface="Calibri" panose="020F0502020204030204" pitchFamily="34" charset="0"/>
              </a:rPr>
              <a:t>somatyczny (stan zdrowia, odczuwany ból, zmęczenie), </a:t>
            </a:r>
          </a:p>
          <a:p>
            <a:pPr>
              <a:spcBef>
                <a:spcPts val="450"/>
              </a:spcBef>
              <a:buClrTx/>
              <a:buFontTx/>
              <a:buNone/>
            </a:pPr>
            <a:r>
              <a:rPr lang="pl-PL" altLang="pl-PL">
                <a:latin typeface="Calibri" panose="020F0502020204030204" pitchFamily="34" charset="0"/>
              </a:rPr>
              <a:t>psychologiczny (odczuwanie radości życia i poczucie, że życie ma sens, poczucie bezpieczeństwa na co dzień i zdolność koncentracji) </a:t>
            </a:r>
          </a:p>
          <a:p>
            <a:pPr>
              <a:spcBef>
                <a:spcPts val="450"/>
              </a:spcBef>
              <a:buClrTx/>
              <a:buFontTx/>
              <a:buNone/>
            </a:pPr>
            <a:r>
              <a:rPr lang="pl-PL" altLang="pl-PL">
                <a:latin typeface="Calibri" panose="020F0502020204030204" pitchFamily="34" charset="0"/>
              </a:rPr>
              <a:t>społeczny (relacje społeczne, z osobami bliskimi, rodziną i przyjaciółmi, zadowolenie z kontaktów z ludźmi i otrzymywanie wsparcia od innych)</a:t>
            </a:r>
          </a:p>
          <a:p>
            <a:pPr>
              <a:spcBef>
                <a:spcPts val="450"/>
              </a:spcBef>
              <a:buClrTx/>
              <a:buFontTx/>
              <a:buNone/>
            </a:pPr>
            <a:r>
              <a:rPr lang="pl-PL" altLang="pl-PL">
                <a:latin typeface="Calibri" panose="020F0502020204030204" pitchFamily="34" charset="0"/>
              </a:rPr>
              <a:t>finansowy (posiadanie wystarczającej ilości pieniędzy aby zaspokoić swoje potrzeby o zadowolenie ze swojej sytuacji finansowej)</a:t>
            </a:r>
          </a:p>
          <a:p>
            <a:pPr>
              <a:spcBef>
                <a:spcPts val="450"/>
              </a:spcBef>
              <a:buClrTx/>
              <a:buFontTx/>
              <a:buNone/>
            </a:pPr>
            <a:r>
              <a:rPr lang="pl-PL" altLang="pl-PL">
                <a:latin typeface="Calibri" panose="020F0502020204030204" pitchFamily="34" charset="0"/>
              </a:rPr>
              <a:t>infrastrukturalny (zadowolenie z transportu i z własnego miejsca zamieszkania, dostępność informacji potrzebnych na co dzień i możliwość wypoczynku)</a:t>
            </a:r>
          </a:p>
          <a:p>
            <a:pPr>
              <a:spcBef>
                <a:spcPts val="450"/>
              </a:spcBef>
              <a:buClrTx/>
              <a:buFontTx/>
              <a:buNone/>
            </a:pPr>
            <a:r>
              <a:rPr lang="pl-PL" altLang="pl-PL">
                <a:latin typeface="Calibri" panose="020F0502020204030204" pitchFamily="34" charset="0"/>
              </a:rPr>
              <a:t>ogólne poczucie satysfakcji (zadowolenie z siebie, ze swojego życia intymnego, z codziennego funkcjonowania)</a:t>
            </a:r>
          </a:p>
          <a:p>
            <a:pPr>
              <a:spcBef>
                <a:spcPts val="450"/>
              </a:spcBef>
              <a:buClrTx/>
              <a:buFontTx/>
              <a:buNone/>
            </a:pPr>
            <a:endParaRPr lang="pl-PL" altLang="pl-PL">
              <a:latin typeface="Calibri" panose="020F0502020204030204" pitchFamily="34" charset="0"/>
            </a:endParaRPr>
          </a:p>
        </p:txBody>
      </p:sp>
      <p:sp>
        <p:nvSpPr>
          <p:cNvPr id="28678" name="Text Box 4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6C99112D-6BE8-4FF3-A632-8227367D6BC4}" type="slidenum">
              <a:rPr lang="pl-PL" altLang="pl-PL">
                <a:latin typeface="Arial" panose="020B0604020202020204" pitchFamily="34" charset="0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pl-PL" altLang="pl-PL">
              <a:latin typeface="Arial" panose="020B0604020202020204" pitchFamily="34" charset="0"/>
            </a:endParaRPr>
          </a:p>
        </p:txBody>
      </p:sp>
      <p:sp>
        <p:nvSpPr>
          <p:cNvPr id="28679" name="Symbol zastępczy notatek 1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l-PL" altLang="pl-PL" dirty="0" smtClean="0"/>
              <a:t>Somatyczny – </a:t>
            </a:r>
            <a:r>
              <a:rPr lang="pl-PL" altLang="pl-PL" dirty="0" err="1" smtClean="0"/>
              <a:t>Somatic</a:t>
            </a:r>
            <a:r>
              <a:rPr lang="pl-PL" altLang="pl-PL" dirty="0" smtClean="0"/>
              <a:t> – stan zdrowia, ból, zmęczenie</a:t>
            </a:r>
          </a:p>
          <a:p>
            <a:r>
              <a:rPr lang="pl-PL" altLang="pl-PL" dirty="0" smtClean="0"/>
              <a:t>Psychologiczny – </a:t>
            </a:r>
            <a:r>
              <a:rPr lang="pl-PL" altLang="pl-PL" dirty="0" err="1" smtClean="0"/>
              <a:t>Psychological</a:t>
            </a:r>
            <a:r>
              <a:rPr lang="pl-PL" altLang="pl-PL" dirty="0" smtClean="0"/>
              <a:t> – odczuwanie </a:t>
            </a:r>
            <a:r>
              <a:rPr lang="pl-PL" altLang="pl-PL" dirty="0" err="1" smtClean="0"/>
              <a:t>rapości</a:t>
            </a:r>
            <a:r>
              <a:rPr lang="pl-PL" altLang="pl-PL" dirty="0" smtClean="0"/>
              <a:t> z </a:t>
            </a:r>
            <a:r>
              <a:rPr lang="pl-PL" altLang="pl-PL" dirty="0" err="1" smtClean="0"/>
              <a:t>zycia</a:t>
            </a:r>
            <a:r>
              <a:rPr lang="pl-PL" altLang="pl-PL" dirty="0" smtClean="0"/>
              <a:t>, </a:t>
            </a:r>
            <a:r>
              <a:rPr lang="pl-PL" altLang="pl-PL" dirty="0" err="1" smtClean="0"/>
              <a:t>zycie</a:t>
            </a:r>
            <a:r>
              <a:rPr lang="pl-PL" altLang="pl-PL" dirty="0" smtClean="0"/>
              <a:t> ma sens, bezpieczeństwo</a:t>
            </a:r>
          </a:p>
          <a:p>
            <a:r>
              <a:rPr lang="pl-PL" altLang="pl-PL" dirty="0" smtClean="0"/>
              <a:t>Społeczny – </a:t>
            </a:r>
            <a:r>
              <a:rPr lang="pl-PL" altLang="pl-PL" dirty="0" err="1" smtClean="0"/>
              <a:t>Social</a:t>
            </a:r>
            <a:r>
              <a:rPr lang="pl-PL" altLang="pl-PL" dirty="0" smtClean="0"/>
              <a:t> – relacje społeczne i wsparcie </a:t>
            </a:r>
            <a:r>
              <a:rPr lang="pl-PL" altLang="pl-PL" dirty="0" err="1" smtClean="0"/>
              <a:t>odnajblizszych</a:t>
            </a:r>
            <a:endParaRPr lang="pl-PL" altLang="pl-PL" dirty="0" smtClean="0"/>
          </a:p>
          <a:p>
            <a:r>
              <a:rPr lang="pl-PL" altLang="pl-PL" dirty="0" smtClean="0"/>
              <a:t>Financial – zadowolenie z sytuacji finansowej, posiadanie </a:t>
            </a:r>
            <a:r>
              <a:rPr lang="pl-PL" altLang="pl-PL" dirty="0" err="1" smtClean="0"/>
              <a:t>srodkow</a:t>
            </a:r>
            <a:r>
              <a:rPr lang="pl-PL" altLang="pl-PL" dirty="0" smtClean="0"/>
              <a:t> materialnych</a:t>
            </a:r>
          </a:p>
          <a:p>
            <a:r>
              <a:rPr lang="pl-PL" altLang="pl-PL" dirty="0" err="1" smtClean="0"/>
              <a:t>Infrastructural</a:t>
            </a:r>
            <a:r>
              <a:rPr lang="pl-PL" altLang="pl-PL" dirty="0" smtClean="0"/>
              <a:t> – zadowolenie z transportu, czasu wolnego</a:t>
            </a:r>
            <a:r>
              <a:rPr lang="pl-PL" altLang="pl-PL" baseline="0" dirty="0" smtClean="0"/>
              <a:t> i dostępu do informacji</a:t>
            </a:r>
            <a:endParaRPr lang="pl-PL" altLang="pl-PL" dirty="0" smtClean="0"/>
          </a:p>
          <a:p>
            <a:r>
              <a:rPr lang="pl-PL" altLang="pl-PL" dirty="0" err="1" smtClean="0"/>
              <a:t>Satisfaction</a:t>
            </a:r>
            <a:r>
              <a:rPr lang="pl-PL" altLang="pl-PL" dirty="0" smtClean="0"/>
              <a:t> – zadowolenie</a:t>
            </a:r>
            <a:r>
              <a:rPr lang="pl-PL" altLang="pl-PL" baseline="0" dirty="0" smtClean="0"/>
              <a:t> z siebie, z </a:t>
            </a:r>
            <a:r>
              <a:rPr lang="pl-PL" altLang="pl-PL" baseline="0" dirty="0" err="1" smtClean="0"/>
              <a:t>zycia</a:t>
            </a:r>
            <a:r>
              <a:rPr lang="pl-PL" altLang="pl-PL" baseline="0" dirty="0" smtClean="0"/>
              <a:t> intymnego i codziennego funkcjonowania</a:t>
            </a:r>
            <a:endParaRPr lang="pl-PL" altLang="pl-PL" dirty="0" smtClean="0"/>
          </a:p>
        </p:txBody>
      </p:sp>
    </p:spTree>
    <p:extLst>
      <p:ext uri="{BB962C8B-B14F-4D97-AF65-F5344CB8AC3E}">
        <p14:creationId xmlns:p14="http://schemas.microsoft.com/office/powerpoint/2010/main" val="2605853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43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51130FC-AD7B-495B-AEB1-F878C2B80F9E}" type="slidenum">
              <a:rPr lang="pl-PL" altLang="pl-PL" smtClean="0"/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pl-PL" altLang="pl-PL" smtClean="0"/>
          </a:p>
        </p:txBody>
      </p:sp>
      <p:sp>
        <p:nvSpPr>
          <p:cNvPr id="1331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143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spcBef>
                <a:spcPct val="0"/>
              </a:spcBef>
              <a:buClrTx/>
              <a:buFontTx/>
              <a:buNone/>
            </a:pPr>
            <a:fld id="{39B7510C-D2FC-41F1-BEFC-559D67897D1F}" type="slidenum">
              <a:rPr lang="pl-PL" altLang="pl-PL">
                <a:cs typeface="Segoe UI" panose="020B0502040204020203" pitchFamily="34" charset="0"/>
              </a:rPr>
              <a:pPr algn="r" eaLnBrk="1"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pl-PL" altLang="pl-PL">
              <a:cs typeface="Segoe UI" panose="020B0502040204020203" pitchFamily="34" charset="0"/>
            </a:endParaRPr>
          </a:p>
        </p:txBody>
      </p:sp>
      <p:sp>
        <p:nvSpPr>
          <p:cNvPr id="133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7" name="Text Box 3"/>
          <p:cNvSpPr txBox="1">
            <a:spLocks noChangeArrowheads="1"/>
          </p:cNvSpPr>
          <p:nvPr/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450"/>
              </a:spcBef>
              <a:buClrTx/>
              <a:buFontTx/>
              <a:buNone/>
            </a:pPr>
            <a:r>
              <a:rPr lang="pl-PL" altLang="pl-PL" b="1">
                <a:ea typeface="Microsoft YaHei" panose="020B0503020204020204" pitchFamily="34" charset="-122"/>
              </a:rPr>
              <a:t>Advancement:</a:t>
            </a:r>
          </a:p>
          <a:p>
            <a:pPr>
              <a:spcBef>
                <a:spcPts val="450"/>
              </a:spcBef>
              <a:buFont typeface="Times New Roman" panose="02020603050405020304" pitchFamily="18" charset="0"/>
              <a:buChar char="-"/>
            </a:pPr>
            <a:r>
              <a:rPr lang="pl-PL" altLang="pl-PL">
                <a:ea typeface="Microsoft YaHei" panose="020B0503020204020204" pitchFamily="34" charset="-122"/>
              </a:rPr>
              <a:t>Adjustment of the index construction</a:t>
            </a:r>
          </a:p>
          <a:p>
            <a:pPr>
              <a:spcBef>
                <a:spcPts val="450"/>
              </a:spcBef>
              <a:buFont typeface="Times New Roman" panose="02020603050405020304" pitchFamily="18" charset="0"/>
              <a:buChar char="-"/>
            </a:pPr>
            <a:r>
              <a:rPr lang="pl-PL" altLang="pl-PL">
                <a:ea typeface="Microsoft YaHei" panose="020B0503020204020204" pitchFamily="34" charset="-122"/>
              </a:rPr>
              <a:t>Development of the quality of life measurement</a:t>
            </a:r>
          </a:p>
          <a:p>
            <a:pPr>
              <a:spcBef>
                <a:spcPts val="450"/>
              </a:spcBef>
              <a:buFont typeface="Times New Roman" panose="02020603050405020304" pitchFamily="18" charset="0"/>
              <a:buChar char="-"/>
            </a:pPr>
            <a:r>
              <a:rPr lang="pl-PL" altLang="pl-PL">
                <a:ea typeface="Microsoft YaHei" panose="020B0503020204020204" pitchFamily="34" charset="-122"/>
              </a:rPr>
              <a:t>Adding new index – male power and traditional gender roles indexes</a:t>
            </a:r>
          </a:p>
          <a:p>
            <a:pPr>
              <a:spcBef>
                <a:spcPts val="450"/>
              </a:spcBef>
              <a:buFont typeface="Times New Roman" panose="02020603050405020304" pitchFamily="18" charset="0"/>
              <a:buChar char="-"/>
            </a:pPr>
            <a:r>
              <a:rPr lang="pl-PL" altLang="pl-PL">
                <a:ea typeface="Microsoft YaHei" panose="020B0503020204020204" pitchFamily="34" charset="-122"/>
              </a:rPr>
              <a:t>Developing a multidimensional model</a:t>
            </a:r>
          </a:p>
          <a:p>
            <a:pPr>
              <a:spcBef>
                <a:spcPts val="450"/>
              </a:spcBef>
              <a:buClrTx/>
              <a:buFontTx/>
              <a:buNone/>
            </a:pPr>
            <a:endParaRPr lang="pl-PL" altLang="pl-PL">
              <a:ea typeface="Microsoft YaHei" panose="020B0503020204020204" pitchFamily="34" charset="-122"/>
            </a:endParaRPr>
          </a:p>
        </p:txBody>
      </p:sp>
      <p:sp>
        <p:nvSpPr>
          <p:cNvPr id="13318" name="Symbol zastępczy notatek 1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l-PL" altLang="pl-PL" dirty="0" smtClean="0"/>
              <a:t>modelowania równań strukturalnych – SEM  </a:t>
            </a:r>
            <a:r>
              <a:rPr lang="pl-PL" altLang="pl-PL" dirty="0" err="1" smtClean="0"/>
              <a:t>Structural</a:t>
            </a:r>
            <a:r>
              <a:rPr lang="pl-PL" altLang="pl-PL" dirty="0" smtClean="0"/>
              <a:t> </a:t>
            </a:r>
            <a:r>
              <a:rPr lang="pl-PL" altLang="pl-PL" dirty="0" err="1" smtClean="0"/>
              <a:t>Equation</a:t>
            </a:r>
            <a:r>
              <a:rPr lang="pl-PL" altLang="pl-PL" dirty="0" smtClean="0"/>
              <a:t> </a:t>
            </a:r>
            <a:r>
              <a:rPr lang="pl-PL" altLang="pl-PL" dirty="0" err="1" smtClean="0"/>
              <a:t>Modelling</a:t>
            </a:r>
            <a:endParaRPr lang="pl-PL" altLang="pl-PL" dirty="0" smtClean="0"/>
          </a:p>
        </p:txBody>
      </p:sp>
    </p:spTree>
    <p:extLst>
      <p:ext uri="{BB962C8B-B14F-4D97-AF65-F5344CB8AC3E}">
        <p14:creationId xmlns:p14="http://schemas.microsoft.com/office/powerpoint/2010/main" val="27513003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43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7540AD1-9D21-498F-BA2F-CD4C8E04A926}" type="slidenum">
              <a:rPr lang="pl-PL" altLang="pl-PL" smtClean="0"/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pl-PL" altLang="pl-PL" smtClean="0"/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143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spcBef>
                <a:spcPct val="0"/>
              </a:spcBef>
              <a:buClrTx/>
              <a:buFontTx/>
              <a:buNone/>
            </a:pPr>
            <a:fld id="{B3A28482-56E2-4C7F-8D24-7AA4E3DEEF19}" type="slidenum">
              <a:rPr lang="pl-PL" altLang="pl-PL">
                <a:cs typeface="Segoe UI" panose="020B0502040204020203" pitchFamily="34" charset="0"/>
              </a:rPr>
              <a:pPr algn="r" eaLnBrk="1"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pl-PL" altLang="pl-PL">
              <a:cs typeface="Segoe UI" panose="020B0502040204020203" pitchFamily="34" charset="0"/>
            </a:endParaRPr>
          </a:p>
        </p:txBody>
      </p:sp>
      <p:sp>
        <p:nvSpPr>
          <p:cNvPr id="153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5" name="Text Box 3"/>
          <p:cNvSpPr txBox="1">
            <a:spLocks noChangeArrowheads="1"/>
          </p:cNvSpPr>
          <p:nvPr/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/>
          </a:p>
        </p:txBody>
      </p:sp>
      <p:sp>
        <p:nvSpPr>
          <p:cNvPr id="15366" name="Text Box 4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2D62B4FB-658C-4F30-B0F9-02C9F3D2A48F}" type="slidenum">
              <a:rPr lang="pl-PL" altLang="pl-PL">
                <a:latin typeface="Arial" panose="020B0604020202020204" pitchFamily="34" charset="0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pl-PL" altLang="pl-PL">
              <a:latin typeface="Arial" panose="020B0604020202020204" pitchFamily="34" charset="0"/>
            </a:endParaRPr>
          </a:p>
        </p:txBody>
      </p:sp>
      <p:sp>
        <p:nvSpPr>
          <p:cNvPr id="15367" name="Text Box 5"/>
          <p:cNvSpPr txBox="1">
            <a:spLocks noChangeArrowheads="1"/>
          </p:cNvSpPr>
          <p:nvPr/>
        </p:nvSpPr>
        <p:spPr bwMode="auto">
          <a:xfrm>
            <a:off x="685800" y="4400550"/>
            <a:ext cx="5484813" cy="359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450"/>
              </a:spcBef>
              <a:spcAft>
                <a:spcPts val="600"/>
              </a:spcAft>
              <a:buClr>
                <a:srgbClr val="0070C0"/>
              </a:buClr>
              <a:buSzPct val="92000"/>
              <a:buFont typeface="Wingdings 2" panose="05020102010507070707" pitchFamily="18" charset="2"/>
              <a:buChar char=""/>
            </a:pPr>
            <a:r>
              <a:rPr lang="pl-PL" altLang="pl-PL">
                <a:solidFill>
                  <a:srgbClr val="355071"/>
                </a:solidFill>
                <a:latin typeface="Gill Sans MT" panose="020B0502020104020203" pitchFamily="34" charset="-18"/>
                <a:ea typeface="Microsoft YaHei" panose="020B0503020204020204" pitchFamily="34" charset="-122"/>
              </a:rPr>
              <a:t>Zmieścić jeden rysunek dla K i M!!! – same wymiary słabo dość połączone – rożne wymiary równości, różne aspekty tej koncepcji</a:t>
            </a:r>
          </a:p>
          <a:p>
            <a:pPr>
              <a:spcBef>
                <a:spcPts val="450"/>
              </a:spcBef>
              <a:spcAft>
                <a:spcPts val="600"/>
              </a:spcAft>
              <a:buClr>
                <a:srgbClr val="0070C0"/>
              </a:buClr>
              <a:buSzPct val="92000"/>
              <a:buFont typeface="Wingdings 2" panose="05020102010507070707" pitchFamily="18" charset="2"/>
              <a:buChar char=""/>
            </a:pPr>
            <a:r>
              <a:rPr lang="pl-PL" altLang="pl-PL">
                <a:solidFill>
                  <a:srgbClr val="355071"/>
                </a:solidFill>
                <a:latin typeface="Gill Sans MT" panose="020B0502020104020203" pitchFamily="34" charset="-18"/>
                <a:ea typeface="Microsoft YaHei" panose="020B0503020204020204" pitchFamily="34" charset="-122"/>
              </a:rPr>
              <a:t>Dla mężczyzn – silny wpływ dzieciństwa, oraz TGF</a:t>
            </a:r>
          </a:p>
          <a:p>
            <a:pPr>
              <a:spcBef>
                <a:spcPts val="450"/>
              </a:spcBef>
              <a:spcAft>
                <a:spcPts val="600"/>
              </a:spcAft>
              <a:buClr>
                <a:srgbClr val="0070C0"/>
              </a:buClr>
              <a:buSzPct val="92000"/>
              <a:buFont typeface="Wingdings 2" panose="05020102010507070707" pitchFamily="18" charset="2"/>
              <a:buChar char=""/>
            </a:pPr>
            <a:r>
              <a:rPr lang="pl-PL" altLang="pl-PL">
                <a:solidFill>
                  <a:srgbClr val="355071"/>
                </a:solidFill>
                <a:latin typeface="Gill Sans MT" panose="020B0502020104020203" pitchFamily="34" charset="-18"/>
                <a:ea typeface="Microsoft YaHei" panose="020B0503020204020204" pitchFamily="34" charset="-122"/>
              </a:rPr>
              <a:t>Dla kobiet – słabsze dzieciństwo, </a:t>
            </a:r>
          </a:p>
          <a:p>
            <a:pPr>
              <a:spcBef>
                <a:spcPts val="450"/>
              </a:spcBef>
              <a:spcAft>
                <a:spcPts val="600"/>
              </a:spcAft>
              <a:buClr>
                <a:srgbClr val="0070C0"/>
              </a:buClr>
              <a:buSzPct val="92000"/>
              <a:buFont typeface="Wingdings 2" panose="05020102010507070707" pitchFamily="18" charset="2"/>
              <a:buChar char=""/>
            </a:pPr>
            <a:r>
              <a:rPr lang="pl-PL" altLang="pl-PL">
                <a:solidFill>
                  <a:srgbClr val="355071"/>
                </a:solidFill>
                <a:latin typeface="Gill Sans MT" panose="020B0502020104020203" pitchFamily="34" charset="-18"/>
                <a:ea typeface="Microsoft YaHei" panose="020B0503020204020204" pitchFamily="34" charset="-122"/>
              </a:rPr>
              <a:t>Model niewystarczający do wyjaśnienia podziału płci – szukanie nowych zmiennych – zwłaszcza dla kobiet</a:t>
            </a:r>
          </a:p>
          <a:p>
            <a:pPr>
              <a:spcBef>
                <a:spcPts val="450"/>
              </a:spcBef>
              <a:spcAft>
                <a:spcPts val="600"/>
              </a:spcAft>
              <a:buClr>
                <a:srgbClr val="0070C0"/>
              </a:buClr>
              <a:buSzPct val="92000"/>
              <a:buFont typeface="Wingdings 2" panose="05020102010507070707" pitchFamily="18" charset="2"/>
              <a:buNone/>
            </a:pPr>
            <a:endParaRPr lang="pl-PL" altLang="pl-PL">
              <a:solidFill>
                <a:srgbClr val="355071"/>
              </a:solidFill>
              <a:latin typeface="Gill Sans MT" panose="020B0502020104020203" pitchFamily="34" charset="-18"/>
              <a:ea typeface="Microsoft YaHei" panose="020B0503020204020204" pitchFamily="34" charset="-122"/>
            </a:endParaRPr>
          </a:p>
          <a:p>
            <a:pPr>
              <a:spcBef>
                <a:spcPts val="450"/>
              </a:spcBef>
              <a:spcAft>
                <a:spcPts val="600"/>
              </a:spcAft>
              <a:buClrTx/>
              <a:buSzPct val="92000"/>
              <a:buFontTx/>
              <a:buNone/>
            </a:pPr>
            <a:r>
              <a:rPr lang="pl-PL" altLang="pl-PL">
                <a:solidFill>
                  <a:srgbClr val="355071"/>
                </a:solidFill>
                <a:latin typeface="Gill Sans MT" panose="020B0502020104020203" pitchFamily="34" charset="-18"/>
                <a:ea typeface="Microsoft YaHei" panose="020B0503020204020204" pitchFamily="34" charset="-122"/>
              </a:rPr>
              <a:t>Ilustracja wpływu dzieciństwa:</a:t>
            </a:r>
          </a:p>
          <a:p>
            <a:pPr>
              <a:spcBef>
                <a:spcPts val="450"/>
              </a:spcBef>
              <a:spcAft>
                <a:spcPts val="600"/>
              </a:spcAft>
              <a:buClr>
                <a:srgbClr val="0070C0"/>
              </a:buClr>
              <a:buSzPct val="92000"/>
              <a:buFont typeface="Wingdings 2" panose="05020102010507070707" pitchFamily="18" charset="2"/>
              <a:buChar char=""/>
            </a:pPr>
            <a:r>
              <a:rPr lang="pl-PL" altLang="pl-PL">
                <a:solidFill>
                  <a:srgbClr val="355071"/>
                </a:solidFill>
                <a:latin typeface="Gill Sans MT" panose="020B0502020104020203" pitchFamily="34" charset="-18"/>
                <a:ea typeface="Microsoft YaHei" panose="020B0503020204020204" pitchFamily="34" charset="-122"/>
              </a:rPr>
              <a:t>Jeśli matka pracowała wzory były rzadziej tradycyjne</a:t>
            </a:r>
          </a:p>
          <a:p>
            <a:pPr>
              <a:spcBef>
                <a:spcPts val="450"/>
              </a:spcBef>
              <a:spcAft>
                <a:spcPts val="600"/>
              </a:spcAft>
              <a:buClr>
                <a:srgbClr val="0070C0"/>
              </a:buClr>
              <a:buSzPct val="92000"/>
              <a:buFont typeface="Wingdings 2" panose="05020102010507070707" pitchFamily="18" charset="2"/>
              <a:buChar char=""/>
            </a:pPr>
            <a:r>
              <a:rPr lang="pl-PL" altLang="pl-PL">
                <a:solidFill>
                  <a:srgbClr val="355071"/>
                </a:solidFill>
                <a:latin typeface="Gill Sans MT" panose="020B0502020104020203" pitchFamily="34" charset="-18"/>
                <a:ea typeface="Microsoft YaHei" panose="020B0503020204020204" pitchFamily="34" charset="-122"/>
              </a:rPr>
              <a:t>Jeśli rodzice mieli wyższe wykształcenie wzory rzadziej tradycyjne</a:t>
            </a:r>
          </a:p>
          <a:p>
            <a:pPr>
              <a:spcBef>
                <a:spcPts val="450"/>
              </a:spcBef>
              <a:spcAft>
                <a:spcPts val="600"/>
              </a:spcAft>
              <a:buClr>
                <a:srgbClr val="0070C0"/>
              </a:buClr>
              <a:buSzPct val="92000"/>
              <a:buFont typeface="Wingdings 2" panose="05020102010507070707" pitchFamily="18" charset="2"/>
              <a:buChar char=""/>
            </a:pPr>
            <a:r>
              <a:rPr lang="pl-PL" altLang="pl-PL">
                <a:solidFill>
                  <a:srgbClr val="355071"/>
                </a:solidFill>
                <a:latin typeface="Gill Sans MT" panose="020B0502020104020203" pitchFamily="34" charset="-18"/>
                <a:ea typeface="Microsoft YaHei" panose="020B0503020204020204" pitchFamily="34" charset="-122"/>
              </a:rPr>
              <a:t>Jeśli ojciec zaangażowany był w prace domowe także synowie częściej się w nie angażowali, jeśli w opiekę nad dziećmi – także synowie reprodukowali te wzorce</a:t>
            </a:r>
          </a:p>
          <a:p>
            <a:pPr>
              <a:spcBef>
                <a:spcPts val="450"/>
              </a:spcBef>
              <a:spcAft>
                <a:spcPts val="600"/>
              </a:spcAft>
              <a:buClr>
                <a:srgbClr val="0070C0"/>
              </a:buClr>
              <a:buSzPct val="92000"/>
              <a:buFont typeface="Wingdings 2" panose="05020102010507070707" pitchFamily="18" charset="2"/>
              <a:buChar char=""/>
            </a:pPr>
            <a:r>
              <a:rPr lang="pl-PL" altLang="pl-PL">
                <a:solidFill>
                  <a:srgbClr val="355071"/>
                </a:solidFill>
                <a:latin typeface="Gill Sans MT" panose="020B0502020104020203" pitchFamily="34" charset="-18"/>
                <a:ea typeface="Microsoft YaHei" panose="020B0503020204020204" pitchFamily="34" charset="-122"/>
              </a:rPr>
              <a:t>Jeśli ojciec respondenta był zaangażowany w gotowanie posiłków czy sprzątanie poglądy synów są częściej równościowe</a:t>
            </a:r>
          </a:p>
          <a:p>
            <a:pPr>
              <a:spcBef>
                <a:spcPts val="450"/>
              </a:spcBef>
              <a:spcAft>
                <a:spcPts val="600"/>
              </a:spcAft>
              <a:buClr>
                <a:srgbClr val="0070C0"/>
              </a:buClr>
              <a:buSzPct val="92000"/>
              <a:buFont typeface="Wingdings 2" panose="05020102010507070707" pitchFamily="18" charset="2"/>
              <a:buChar char=""/>
            </a:pPr>
            <a:r>
              <a:rPr lang="pl-PL" altLang="pl-PL">
                <a:solidFill>
                  <a:srgbClr val="355071"/>
                </a:solidFill>
                <a:latin typeface="Gill Sans MT" panose="020B0502020104020203" pitchFamily="34" charset="-18"/>
                <a:ea typeface="Microsoft YaHei" panose="020B0503020204020204" pitchFamily="34" charset="-122"/>
              </a:rPr>
              <a:t>Jeśli ojciec respondenta był zaangażowany co najmniej czasami w gotowanie posiłków, córki i synowie rzadziej uważają iż kobieta powinna zrezygnować ze swojej kariery na rzecz kariery męża</a:t>
            </a:r>
          </a:p>
          <a:p>
            <a:pPr>
              <a:spcBef>
                <a:spcPts val="450"/>
              </a:spcBef>
              <a:spcAft>
                <a:spcPts val="600"/>
              </a:spcAft>
              <a:buClrTx/>
              <a:buSzPct val="92000"/>
              <a:buFontTx/>
              <a:buNone/>
            </a:pPr>
            <a:endParaRPr lang="pl-PL" altLang="pl-PL">
              <a:solidFill>
                <a:srgbClr val="355071"/>
              </a:solidFill>
              <a:latin typeface="Gill Sans MT" panose="020B0502020104020203" pitchFamily="34" charset="-18"/>
              <a:ea typeface="Microsoft YaHei" panose="020B0503020204020204" pitchFamily="34" charset="-122"/>
            </a:endParaRPr>
          </a:p>
          <a:p>
            <a:pPr>
              <a:spcBef>
                <a:spcPts val="450"/>
              </a:spcBef>
              <a:buClrTx/>
              <a:buFontTx/>
              <a:buNone/>
            </a:pPr>
            <a:endParaRPr lang="pl-PL" altLang="pl-PL">
              <a:solidFill>
                <a:srgbClr val="355071"/>
              </a:solidFill>
              <a:latin typeface="Gill Sans MT" panose="020B0502020104020203" pitchFamily="34" charset="-18"/>
              <a:ea typeface="Microsoft YaHei" panose="020B0503020204020204" pitchFamily="34" charset="-122"/>
            </a:endParaRPr>
          </a:p>
        </p:txBody>
      </p:sp>
      <p:sp>
        <p:nvSpPr>
          <p:cNvPr id="2" name="Symbol zastępczy notatek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altLang="pl-PL" dirty="0" smtClean="0"/>
              <a:t>Model zawiera elementy kulturowe – normy i wartości </a:t>
            </a:r>
          </a:p>
          <a:p>
            <a:r>
              <a:rPr lang="pl-PL" altLang="pl-PL" dirty="0" smtClean="0"/>
              <a:t>A także elementy strukturalne – nierówność w zasobach kobiet i mężczyzn odbija się w zasobach pary</a:t>
            </a:r>
          </a:p>
          <a:p>
            <a:r>
              <a:rPr lang="pl-PL" dirty="0" smtClean="0"/>
              <a:t>W modelu mężczyzn najsilniejszym czynnikiem wpływającym</a:t>
            </a:r>
            <a:r>
              <a:rPr lang="pl-PL" baseline="0" dirty="0" smtClean="0"/>
              <a:t> na praktyki równościowe jest doświadczenie równości w dzieciństwie (analiza pojedynczych pytań pokazuje że doświadczenie zaangażowania ojca w prace domowe sprawia ze synowi i córki maja równościowe praktyki w dorosłym życiu).</a:t>
            </a:r>
          </a:p>
          <a:p>
            <a:r>
              <a:rPr lang="pl-PL" baseline="0" dirty="0" smtClean="0"/>
              <a:t>Drugim kluczowym elementem jest tradycyjna formacja płciowa– przywiązanie i identyfikacja z kulturowym modelem męskości dla mężczyzny ma negatywny wpływ na praktyki równościowe ( możemy zastanowić się czy angażowanie się w praktyki w </a:t>
            </a:r>
            <a:r>
              <a:rPr lang="pl-PL" baseline="0" dirty="0" err="1" smtClean="0"/>
              <a:t>jakims</a:t>
            </a:r>
            <a:r>
              <a:rPr lang="pl-PL" baseline="0" dirty="0" smtClean="0"/>
              <a:t> stopniu </a:t>
            </a:r>
            <a:r>
              <a:rPr lang="pl-PL" baseline="0" dirty="0" err="1" smtClean="0"/>
              <a:t>zagraza</a:t>
            </a:r>
            <a:r>
              <a:rPr lang="pl-PL" baseline="0" dirty="0" smtClean="0"/>
              <a:t> poczuciu męskości)</a:t>
            </a:r>
          </a:p>
          <a:p>
            <a:r>
              <a:rPr lang="pl-PL" baseline="0" dirty="0" smtClean="0"/>
              <a:t>Co ciekawe dominacja mężczyzny w zasobach ma słaby wpływ na praktyki i to dodatni - jest to wynik inny niż w Norwegii, gdzie nierówności silniej ugruntowane </a:t>
            </a:r>
            <a:r>
              <a:rPr lang="pl-PL" baseline="0" dirty="0" err="1" smtClean="0"/>
              <a:t>sa</a:t>
            </a:r>
            <a:r>
              <a:rPr lang="pl-PL" baseline="0" dirty="0" smtClean="0"/>
              <a:t> w przewadze ekonomicznej mężczyzny (w Polsce oparte </a:t>
            </a:r>
            <a:r>
              <a:rPr lang="pl-PL" baseline="0" dirty="0" err="1" smtClean="0"/>
              <a:t>sa</a:t>
            </a:r>
            <a:r>
              <a:rPr lang="pl-PL" baseline="0" dirty="0" smtClean="0"/>
              <a:t> zaś na władzy symbolicznej).</a:t>
            </a:r>
          </a:p>
          <a:p>
            <a:endParaRPr lang="pl-PL" baseline="0" dirty="0" smtClean="0"/>
          </a:p>
          <a:p>
            <a:r>
              <a:rPr lang="pl-PL" baseline="0" dirty="0" smtClean="0"/>
              <a:t>Brak związku praktyk i postaw- czy aby realizacja postaw </a:t>
            </a:r>
            <a:r>
              <a:rPr lang="pl-PL" baseline="0" dirty="0" err="1" smtClean="0"/>
              <a:t>prorownosciowych</a:t>
            </a:r>
            <a:r>
              <a:rPr lang="pl-PL" baseline="0" dirty="0" smtClean="0"/>
              <a:t> była w Polsce trudna? Co może stać na przeszkodzie takiej realizacji? Może to </a:t>
            </a:r>
            <a:r>
              <a:rPr lang="pl-PL" baseline="0" dirty="0" err="1" smtClean="0"/>
              <a:t>swaidczyc</a:t>
            </a:r>
            <a:r>
              <a:rPr lang="pl-PL" baseline="0" dirty="0" smtClean="0"/>
              <a:t> o </a:t>
            </a:r>
            <a:r>
              <a:rPr lang="pl-PL" baseline="0" dirty="0" err="1" smtClean="0"/>
              <a:t>istotniu</a:t>
            </a:r>
            <a:r>
              <a:rPr lang="pl-PL" baseline="0" dirty="0" smtClean="0"/>
              <a:t> także innych pobudek to realizacji </a:t>
            </a:r>
            <a:r>
              <a:rPr lang="pl-PL" baseline="0" dirty="0" err="1" smtClean="0"/>
              <a:t>rownosci</a:t>
            </a:r>
            <a:r>
              <a:rPr lang="pl-PL" baseline="0" dirty="0" smtClean="0"/>
              <a:t> np. troski, szacunku, niekoniecznie ugruntowanych w idei </a:t>
            </a:r>
            <a:r>
              <a:rPr lang="pl-PL" baseline="0" dirty="0" err="1" smtClean="0"/>
              <a:t>rownosci</a:t>
            </a:r>
            <a:r>
              <a:rPr lang="pl-PL" baseline="0" dirty="0" smtClean="0"/>
              <a:t> </a:t>
            </a:r>
            <a:r>
              <a:rPr lang="pl-PL" baseline="0" dirty="0" err="1" smtClean="0"/>
              <a:t>plci</a:t>
            </a:r>
            <a:endParaRPr lang="pl-PL" baseline="0" dirty="0" smtClean="0"/>
          </a:p>
          <a:p>
            <a:endParaRPr lang="pl-PL" baseline="0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423766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Symbol zastępczy notatek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l-PL" altLang="pl-PL" dirty="0" smtClean="0"/>
              <a:t>W przypadku kobiet</a:t>
            </a:r>
            <a:r>
              <a:rPr lang="pl-PL" altLang="pl-PL" baseline="0" dirty="0" smtClean="0"/>
              <a:t> wpływ dzieciństwa na praktyki jest dużo słabszy niż u mężczyzn, </a:t>
            </a:r>
            <a:r>
              <a:rPr lang="pl-PL" altLang="pl-PL" baseline="0" dirty="0" err="1" smtClean="0"/>
              <a:t>zas</a:t>
            </a:r>
            <a:r>
              <a:rPr lang="pl-PL" altLang="pl-PL" baseline="0" dirty="0" smtClean="0"/>
              <a:t> najsilniejszym wymiarem wpływającym na wszystkie wymiary praktyk jest władza mężczyzny w związku (index skonstruowany w oparciu o zmienne mierzące kontrolę nad finansami, lepszy </a:t>
            </a:r>
            <a:r>
              <a:rPr lang="pl-PL" altLang="pl-PL" baseline="0" dirty="0" err="1" smtClean="0"/>
              <a:t>dostep</a:t>
            </a:r>
            <a:r>
              <a:rPr lang="pl-PL" altLang="pl-PL" baseline="0" dirty="0" smtClean="0"/>
              <a:t> do czasu wolnego</a:t>
            </a:r>
            <a:endParaRPr lang="pl-PL" altLang="pl-PL" dirty="0" smtClean="0"/>
          </a:p>
          <a:p>
            <a:r>
              <a:rPr lang="pl-PL" altLang="pl-PL" dirty="0" smtClean="0"/>
              <a:t>Element władzy mężczyzny jest wymiarem który znajduje się na przecięciu wymiaru kulturowego i ekonomicznego – w pewnym stopniu opiera się on na zasobach ekonomicznych z drugiej strony na kulturowych modelach męskości – jak widać jest to wymiar który w dużej mierze blokuje równość w praktykach w związku.</a:t>
            </a:r>
          </a:p>
          <a:p>
            <a:r>
              <a:rPr lang="pl-PL" altLang="pl-PL" dirty="0" smtClean="0"/>
              <a:t>Znów obserwujemy </a:t>
            </a:r>
            <a:r>
              <a:rPr lang="pl-PL" altLang="pl-PL" baseline="0" dirty="0" smtClean="0"/>
              <a:t>pozytywny wpływ dominacji mężczyzn w zasobach rodziny na praktyki równościowe – czy wynika on z faktu iż kobieta w takim wypadku oczekuje mniejszego wkładu mężczyzny?</a:t>
            </a:r>
          </a:p>
          <a:p>
            <a:endParaRPr lang="pl-PL" altLang="pl-PL" baseline="0" dirty="0" smtClean="0"/>
          </a:p>
          <a:p>
            <a:r>
              <a:rPr lang="pl-PL" altLang="pl-PL" baseline="0" dirty="0" smtClean="0"/>
              <a:t>Czego brakuje? Okazuje się ze analiza samych wymiarów równości, choć pokazuje ciekawe relacje między wymiarami, nie wyjaśnia wystarczająco nierówności w praktykach czy tez podziału prac między kobiet i mężczyzn. </a:t>
            </a:r>
          </a:p>
          <a:p>
            <a:endParaRPr lang="pl-PL" altLang="pl-PL" dirty="0" smtClean="0"/>
          </a:p>
          <a:p>
            <a:endParaRPr lang="pl-PL" altLang="pl-PL" dirty="0" smtClean="0"/>
          </a:p>
          <a:p>
            <a:endParaRPr lang="pl-PL" altLang="pl-PL" dirty="0" smtClean="0"/>
          </a:p>
        </p:txBody>
      </p:sp>
      <p:sp>
        <p:nvSpPr>
          <p:cNvPr id="19460" name="Symbol zastępczy numeru slajdu 3"/>
          <p:cNvSpPr>
            <a:spLocks noGrp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4313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5EABD4E-2D56-4DF1-BC2C-FD660E77BE6A}" type="slidenum">
              <a:rPr lang="pl-PL" altLang="pl-PL" smtClean="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/>
              <a:t>8</a:t>
            </a:fld>
            <a:endParaRPr lang="pl-PL" altLang="pl-PL" smtClean="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6983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Rozbudowany</a:t>
            </a:r>
            <a:r>
              <a:rPr lang="pl-PL" baseline="0" dirty="0" smtClean="0"/>
              <a:t> model determinant praktyk równościowych pokazuje dodatkowe czynniki które wpływają na równość między kobietami i mężczyznami.</a:t>
            </a:r>
          </a:p>
          <a:p>
            <a:r>
              <a:rPr lang="pl-PL" baseline="0" dirty="0" smtClean="0"/>
              <a:t>Pierwsza pula czynników to zmienne ilustrujące proces emancypacji kobiet i ich wejście na rynek pracy. Wyksztalcenie matki jak i jej zaangażowanie w życie zawodowe przekłada się na doświadczenie równości w dzieciństwie jak i na praktyki równościowe w dorosłym </a:t>
            </a:r>
            <a:r>
              <a:rPr lang="pl-PL" baseline="0" dirty="0" err="1" smtClean="0"/>
              <a:t>zyciu</a:t>
            </a:r>
            <a:r>
              <a:rPr lang="pl-PL" baseline="0" dirty="0" smtClean="0"/>
              <a:t>.</a:t>
            </a:r>
          </a:p>
          <a:p>
            <a:r>
              <a:rPr lang="pl-PL" baseline="0" dirty="0" smtClean="0"/>
              <a:t>Druga pula kluczowych czynników do sam fakt zaangażowania w pracę respondenta – który znacząco wpływa na występowanie nierówności.</a:t>
            </a:r>
          </a:p>
          <a:p>
            <a:r>
              <a:rPr lang="pl-PL" baseline="0" dirty="0" smtClean="0"/>
              <a:t>Trzecia pula to sytuacja żony czy partnerki respondenta – wykształcenie partnerki i jej zawód to zmienne które silnie pozytywnie wpływają na równość płci w związku.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944BE61B-F56B-4895-820A-274C34FDB5AF}" type="slidenum">
              <a:rPr lang="pl-PL" altLang="pl-PL" smtClean="0"/>
              <a:pPr>
                <a:defRPr/>
              </a:pPr>
              <a:t>9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195662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4D7F9D-15DD-49F0-A800-1BCCCF9EB885}" type="slidenum">
              <a:rPr lang="nb-NO" altLang="pl-PL"/>
              <a:pPr>
                <a:defRPr/>
              </a:pPr>
              <a:t>‹#›</a:t>
            </a:fld>
            <a:endParaRPr lang="nb-NO" altLang="pl-PL"/>
          </a:p>
        </p:txBody>
      </p:sp>
    </p:spTree>
    <p:extLst>
      <p:ext uri="{BB962C8B-B14F-4D97-AF65-F5344CB8AC3E}">
        <p14:creationId xmlns:p14="http://schemas.microsoft.com/office/powerpoint/2010/main" val="1583366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4A5252-3130-4F2F-9F2F-E7E9C904982E}" type="slidenum">
              <a:rPr lang="nb-NO" altLang="pl-PL"/>
              <a:pPr>
                <a:defRPr/>
              </a:pPr>
              <a:t>‹#›</a:t>
            </a:fld>
            <a:endParaRPr lang="nb-NO" altLang="pl-PL"/>
          </a:p>
        </p:txBody>
      </p:sp>
    </p:spTree>
    <p:extLst>
      <p:ext uri="{BB962C8B-B14F-4D97-AF65-F5344CB8AC3E}">
        <p14:creationId xmlns:p14="http://schemas.microsoft.com/office/powerpoint/2010/main" val="80715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72250" y="687388"/>
            <a:ext cx="1995488" cy="51689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581025" y="687388"/>
            <a:ext cx="5838825" cy="51689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22130E-A24C-4A53-A1CB-B39CE20F045A}" type="slidenum">
              <a:rPr lang="nb-NO" altLang="pl-PL"/>
              <a:pPr>
                <a:defRPr/>
              </a:pPr>
              <a:t>‹#›</a:t>
            </a:fld>
            <a:endParaRPr lang="nb-NO" altLang="pl-PL"/>
          </a:p>
        </p:txBody>
      </p:sp>
    </p:spTree>
    <p:extLst>
      <p:ext uri="{BB962C8B-B14F-4D97-AF65-F5344CB8AC3E}">
        <p14:creationId xmlns:p14="http://schemas.microsoft.com/office/powerpoint/2010/main" val="20428005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59A794-A135-4362-967A-7D8603C9F110}" type="slidenum">
              <a:rPr lang="nb-NO" altLang="pl-PL"/>
              <a:pPr>
                <a:defRPr/>
              </a:pPr>
              <a:t>‹#›</a:t>
            </a:fld>
            <a:endParaRPr lang="nb-NO" altLang="pl-PL"/>
          </a:p>
        </p:txBody>
      </p:sp>
    </p:spTree>
    <p:extLst>
      <p:ext uri="{BB962C8B-B14F-4D97-AF65-F5344CB8AC3E}">
        <p14:creationId xmlns:p14="http://schemas.microsoft.com/office/powerpoint/2010/main" val="18031342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C2EA19-6DC5-46B8-A1E6-C74499EDE2A4}" type="slidenum">
              <a:rPr lang="nb-NO" altLang="pl-PL"/>
              <a:pPr>
                <a:defRPr/>
              </a:pPr>
              <a:t>‹#›</a:t>
            </a:fld>
            <a:endParaRPr lang="nb-NO" altLang="pl-PL"/>
          </a:p>
        </p:txBody>
      </p:sp>
    </p:spTree>
    <p:extLst>
      <p:ext uri="{BB962C8B-B14F-4D97-AF65-F5344CB8AC3E}">
        <p14:creationId xmlns:p14="http://schemas.microsoft.com/office/powerpoint/2010/main" val="40220420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CA205-E960-455A-BB40-661036CA26B5}" type="slidenum">
              <a:rPr lang="nb-NO" altLang="pl-PL"/>
              <a:pPr>
                <a:defRPr/>
              </a:pPr>
              <a:t>‹#›</a:t>
            </a:fld>
            <a:endParaRPr lang="nb-NO" altLang="pl-PL"/>
          </a:p>
        </p:txBody>
      </p:sp>
    </p:spTree>
    <p:extLst>
      <p:ext uri="{BB962C8B-B14F-4D97-AF65-F5344CB8AC3E}">
        <p14:creationId xmlns:p14="http://schemas.microsoft.com/office/powerpoint/2010/main" val="38223718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581025" y="2227263"/>
            <a:ext cx="3916363" cy="362902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9788" y="2227263"/>
            <a:ext cx="3917950" cy="362902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DCA7E4-6DEE-41A5-8E67-2F3ADD929FCF}" type="slidenum">
              <a:rPr lang="nb-NO" altLang="pl-PL"/>
              <a:pPr>
                <a:defRPr/>
              </a:pPr>
              <a:t>‹#›</a:t>
            </a:fld>
            <a:endParaRPr lang="nb-NO" altLang="pl-PL"/>
          </a:p>
        </p:txBody>
      </p:sp>
    </p:spTree>
    <p:extLst>
      <p:ext uri="{BB962C8B-B14F-4D97-AF65-F5344CB8AC3E}">
        <p14:creationId xmlns:p14="http://schemas.microsoft.com/office/powerpoint/2010/main" val="32443298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E8D39B-C284-4737-88C7-3BEBF74193A4}" type="slidenum">
              <a:rPr lang="nb-NO" altLang="pl-PL"/>
              <a:pPr>
                <a:defRPr/>
              </a:pPr>
              <a:t>‹#›</a:t>
            </a:fld>
            <a:endParaRPr lang="nb-NO" altLang="pl-PL"/>
          </a:p>
        </p:txBody>
      </p:sp>
    </p:spTree>
    <p:extLst>
      <p:ext uri="{BB962C8B-B14F-4D97-AF65-F5344CB8AC3E}">
        <p14:creationId xmlns:p14="http://schemas.microsoft.com/office/powerpoint/2010/main" val="37305658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9637D-0166-4BC0-91FD-5B8333FB24F5}" type="slidenum">
              <a:rPr lang="nb-NO" altLang="pl-PL"/>
              <a:pPr>
                <a:defRPr/>
              </a:pPr>
              <a:t>‹#›</a:t>
            </a:fld>
            <a:endParaRPr lang="nb-NO" altLang="pl-PL"/>
          </a:p>
        </p:txBody>
      </p:sp>
    </p:spTree>
    <p:extLst>
      <p:ext uri="{BB962C8B-B14F-4D97-AF65-F5344CB8AC3E}">
        <p14:creationId xmlns:p14="http://schemas.microsoft.com/office/powerpoint/2010/main" val="32633668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E568C0-50E1-41E3-8C5D-225C8690582E}" type="slidenum">
              <a:rPr lang="nb-NO" altLang="pl-PL"/>
              <a:pPr>
                <a:defRPr/>
              </a:pPr>
              <a:t>‹#›</a:t>
            </a:fld>
            <a:endParaRPr lang="nb-NO" altLang="pl-PL"/>
          </a:p>
        </p:txBody>
      </p:sp>
    </p:spTree>
    <p:extLst>
      <p:ext uri="{BB962C8B-B14F-4D97-AF65-F5344CB8AC3E}">
        <p14:creationId xmlns:p14="http://schemas.microsoft.com/office/powerpoint/2010/main" val="24944401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AAF71A-62F3-4FC9-89A9-294B212820F7}" type="slidenum">
              <a:rPr lang="nb-NO" altLang="pl-PL"/>
              <a:pPr>
                <a:defRPr/>
              </a:pPr>
              <a:t>‹#›</a:t>
            </a:fld>
            <a:endParaRPr lang="nb-NO" altLang="pl-PL"/>
          </a:p>
        </p:txBody>
      </p:sp>
    </p:spTree>
    <p:extLst>
      <p:ext uri="{BB962C8B-B14F-4D97-AF65-F5344CB8AC3E}">
        <p14:creationId xmlns:p14="http://schemas.microsoft.com/office/powerpoint/2010/main" val="1854280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D7AAA0-A29E-4074-82A7-E706615D547A}" type="slidenum">
              <a:rPr lang="nb-NO" altLang="pl-PL"/>
              <a:pPr>
                <a:defRPr/>
              </a:pPr>
              <a:t>‹#›</a:t>
            </a:fld>
            <a:endParaRPr lang="nb-NO" altLang="pl-PL"/>
          </a:p>
        </p:txBody>
      </p:sp>
    </p:spTree>
    <p:extLst>
      <p:ext uri="{BB962C8B-B14F-4D97-AF65-F5344CB8AC3E}">
        <p14:creationId xmlns:p14="http://schemas.microsoft.com/office/powerpoint/2010/main" val="28152163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9A3B8-E571-485A-AEB5-574EB9C5EC5C}" type="slidenum">
              <a:rPr lang="nb-NO" altLang="pl-PL"/>
              <a:pPr>
                <a:defRPr/>
              </a:pPr>
              <a:t>‹#›</a:t>
            </a:fld>
            <a:endParaRPr lang="nb-NO" altLang="pl-PL"/>
          </a:p>
        </p:txBody>
      </p:sp>
    </p:spTree>
    <p:extLst>
      <p:ext uri="{BB962C8B-B14F-4D97-AF65-F5344CB8AC3E}">
        <p14:creationId xmlns:p14="http://schemas.microsoft.com/office/powerpoint/2010/main" val="35811482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657529-746B-42E8-941A-5A198C507669}" type="slidenum">
              <a:rPr lang="nb-NO" altLang="pl-PL"/>
              <a:pPr>
                <a:defRPr/>
              </a:pPr>
              <a:t>‹#›</a:t>
            </a:fld>
            <a:endParaRPr lang="nb-NO" altLang="pl-PL"/>
          </a:p>
        </p:txBody>
      </p:sp>
    </p:spTree>
    <p:extLst>
      <p:ext uri="{BB962C8B-B14F-4D97-AF65-F5344CB8AC3E}">
        <p14:creationId xmlns:p14="http://schemas.microsoft.com/office/powerpoint/2010/main" val="32286245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72250" y="687388"/>
            <a:ext cx="1995488" cy="51689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581025" y="687388"/>
            <a:ext cx="5838825" cy="51689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0CC30F-25E3-426E-8B8E-43F1CCD6D227}" type="slidenum">
              <a:rPr lang="nb-NO" altLang="pl-PL"/>
              <a:pPr>
                <a:defRPr/>
              </a:pPr>
              <a:t>‹#›</a:t>
            </a:fld>
            <a:endParaRPr lang="nb-NO" altLang="pl-PL"/>
          </a:p>
        </p:txBody>
      </p:sp>
    </p:spTree>
    <p:extLst>
      <p:ext uri="{BB962C8B-B14F-4D97-AF65-F5344CB8AC3E}">
        <p14:creationId xmlns:p14="http://schemas.microsoft.com/office/powerpoint/2010/main" val="93627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50CCC8-5C1B-4B35-94EE-D706E6753458}" type="slidenum">
              <a:rPr lang="nb-NO" altLang="pl-PL"/>
              <a:pPr>
                <a:defRPr/>
              </a:pPr>
              <a:t>‹#›</a:t>
            </a:fld>
            <a:endParaRPr lang="nb-NO" altLang="pl-PL"/>
          </a:p>
        </p:txBody>
      </p:sp>
    </p:spTree>
    <p:extLst>
      <p:ext uri="{BB962C8B-B14F-4D97-AF65-F5344CB8AC3E}">
        <p14:creationId xmlns:p14="http://schemas.microsoft.com/office/powerpoint/2010/main" val="1861272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581025" y="2227263"/>
            <a:ext cx="3916363" cy="362902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9788" y="2227263"/>
            <a:ext cx="3917950" cy="362902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03C824-FBDA-4064-8763-8E32DC67C806}" type="slidenum">
              <a:rPr lang="nb-NO" altLang="pl-PL"/>
              <a:pPr>
                <a:defRPr/>
              </a:pPr>
              <a:t>‹#›</a:t>
            </a:fld>
            <a:endParaRPr lang="nb-NO" altLang="pl-PL"/>
          </a:p>
        </p:txBody>
      </p:sp>
    </p:spTree>
    <p:extLst>
      <p:ext uri="{BB962C8B-B14F-4D97-AF65-F5344CB8AC3E}">
        <p14:creationId xmlns:p14="http://schemas.microsoft.com/office/powerpoint/2010/main" val="1705495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7F11A-3768-47E5-957D-ABC43A56DD5D}" type="slidenum">
              <a:rPr lang="nb-NO" altLang="pl-PL"/>
              <a:pPr>
                <a:defRPr/>
              </a:pPr>
              <a:t>‹#›</a:t>
            </a:fld>
            <a:endParaRPr lang="nb-NO" altLang="pl-PL"/>
          </a:p>
        </p:txBody>
      </p:sp>
    </p:spTree>
    <p:extLst>
      <p:ext uri="{BB962C8B-B14F-4D97-AF65-F5344CB8AC3E}">
        <p14:creationId xmlns:p14="http://schemas.microsoft.com/office/powerpoint/2010/main" val="4095177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FDBBF2-0392-4948-BDF3-D04699BD25CC}" type="slidenum">
              <a:rPr lang="nb-NO" altLang="pl-PL"/>
              <a:pPr>
                <a:defRPr/>
              </a:pPr>
              <a:t>‹#›</a:t>
            </a:fld>
            <a:endParaRPr lang="nb-NO" altLang="pl-PL"/>
          </a:p>
        </p:txBody>
      </p:sp>
    </p:spTree>
    <p:extLst>
      <p:ext uri="{BB962C8B-B14F-4D97-AF65-F5344CB8AC3E}">
        <p14:creationId xmlns:p14="http://schemas.microsoft.com/office/powerpoint/2010/main" val="4042188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591427-7347-472D-A9B9-C1CBFA21E367}" type="slidenum">
              <a:rPr lang="nb-NO" altLang="pl-PL"/>
              <a:pPr>
                <a:defRPr/>
              </a:pPr>
              <a:t>‹#›</a:t>
            </a:fld>
            <a:endParaRPr lang="nb-NO" altLang="pl-PL"/>
          </a:p>
        </p:txBody>
      </p:sp>
    </p:spTree>
    <p:extLst>
      <p:ext uri="{BB962C8B-B14F-4D97-AF65-F5344CB8AC3E}">
        <p14:creationId xmlns:p14="http://schemas.microsoft.com/office/powerpoint/2010/main" val="425473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5D0996-D03F-43CA-A61B-8E3DF860A9C4}" type="slidenum">
              <a:rPr lang="nb-NO" altLang="pl-PL"/>
              <a:pPr>
                <a:defRPr/>
              </a:pPr>
              <a:t>‹#›</a:t>
            </a:fld>
            <a:endParaRPr lang="nb-NO" altLang="pl-PL"/>
          </a:p>
        </p:txBody>
      </p:sp>
    </p:spTree>
    <p:extLst>
      <p:ext uri="{BB962C8B-B14F-4D97-AF65-F5344CB8AC3E}">
        <p14:creationId xmlns:p14="http://schemas.microsoft.com/office/powerpoint/2010/main" val="1927209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FA454A-8E74-4F88-96D3-69199864C3A8}" type="slidenum">
              <a:rPr lang="nb-NO" altLang="pl-PL"/>
              <a:pPr>
                <a:defRPr/>
              </a:pPr>
              <a:t>‹#›</a:t>
            </a:fld>
            <a:endParaRPr lang="nb-NO" altLang="pl-PL"/>
          </a:p>
        </p:txBody>
      </p:sp>
    </p:spTree>
    <p:extLst>
      <p:ext uri="{BB962C8B-B14F-4D97-AF65-F5344CB8AC3E}">
        <p14:creationId xmlns:p14="http://schemas.microsoft.com/office/powerpoint/2010/main" val="1642234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ChangeArrowheads="1"/>
          </p:cNvSpPr>
          <p:nvPr/>
        </p:nvSpPr>
        <p:spPr bwMode="auto">
          <a:xfrm>
            <a:off x="447675" y="441325"/>
            <a:ext cx="2720975" cy="107950"/>
          </a:xfrm>
          <a:prstGeom prst="rect">
            <a:avLst/>
          </a:prstGeom>
          <a:solidFill>
            <a:srgbClr val="7346A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/>
          </a:p>
        </p:txBody>
      </p:sp>
      <p:sp>
        <p:nvSpPr>
          <p:cNvPr id="1027" name="Rectangle 2"/>
          <p:cNvSpPr>
            <a:spLocks noChangeArrowheads="1"/>
          </p:cNvSpPr>
          <p:nvPr/>
        </p:nvSpPr>
        <p:spPr bwMode="auto">
          <a:xfrm>
            <a:off x="5975350" y="441325"/>
            <a:ext cx="2711450" cy="107950"/>
          </a:xfrm>
          <a:prstGeom prst="rect">
            <a:avLst/>
          </a:prstGeom>
          <a:solidFill>
            <a:srgbClr val="86C15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/>
          </a:p>
        </p:txBody>
      </p:sp>
      <p:sp>
        <p:nvSpPr>
          <p:cNvPr id="1028" name="Rectangle 3"/>
          <p:cNvSpPr>
            <a:spLocks noChangeArrowheads="1"/>
          </p:cNvSpPr>
          <p:nvPr/>
        </p:nvSpPr>
        <p:spPr bwMode="auto">
          <a:xfrm>
            <a:off x="3216275" y="441325"/>
            <a:ext cx="2711450" cy="107950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/>
          </a:p>
        </p:txBody>
      </p:sp>
      <p:sp>
        <p:nvSpPr>
          <p:cNvPr id="1029" name="Rectangle 4"/>
          <p:cNvSpPr>
            <a:spLocks noChangeArrowheads="1"/>
          </p:cNvSpPr>
          <p:nvPr/>
        </p:nvSpPr>
        <p:spPr bwMode="auto">
          <a:xfrm>
            <a:off x="447675" y="3086100"/>
            <a:ext cx="8240713" cy="3305175"/>
          </a:xfrm>
          <a:prstGeom prst="rect">
            <a:avLst/>
          </a:prstGeom>
          <a:solidFill>
            <a:srgbClr val="7346A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/>
          </a:p>
        </p:txBody>
      </p:sp>
      <p:sp>
        <p:nvSpPr>
          <p:cNvPr id="103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81025" y="687388"/>
            <a:ext cx="7986713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l-PL" smtClean="0"/>
              <a:t>Kliknij, aby edytować format tekstu tytułu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81025" y="2227263"/>
            <a:ext cx="7986713" cy="362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l-PL" smtClean="0"/>
              <a:t>Kliknij, aby edytować format tekstu konspektu</a:t>
            </a:r>
          </a:p>
          <a:p>
            <a:pPr lvl="1"/>
            <a:r>
              <a:rPr lang="en-GB" altLang="pl-PL" smtClean="0"/>
              <a:t>Drugi poziom konspektu</a:t>
            </a:r>
          </a:p>
          <a:p>
            <a:pPr lvl="2"/>
            <a:r>
              <a:rPr lang="en-GB" altLang="pl-PL" smtClean="0"/>
              <a:t>Trzeci poziom konspektu</a:t>
            </a:r>
          </a:p>
          <a:p>
            <a:pPr lvl="3"/>
            <a:r>
              <a:rPr lang="en-GB" altLang="pl-PL" smtClean="0"/>
              <a:t>Czwarty poziom konspektu</a:t>
            </a:r>
          </a:p>
          <a:p>
            <a:pPr lvl="4"/>
            <a:r>
              <a:rPr lang="en-GB" altLang="pl-PL" smtClean="0"/>
              <a:t>Piąty poziom konspektu</a:t>
            </a:r>
          </a:p>
          <a:p>
            <a:pPr lvl="4"/>
            <a:r>
              <a:rPr lang="en-GB" altLang="pl-PL" smtClean="0"/>
              <a:t>Szósty poziom konspektu</a:t>
            </a:r>
          </a:p>
          <a:p>
            <a:pPr lvl="4"/>
            <a:r>
              <a:rPr lang="en-GB" altLang="pl-PL" smtClean="0"/>
              <a:t>Siódmy poziom konspektu</a:t>
            </a:r>
          </a:p>
        </p:txBody>
      </p:sp>
      <p:sp>
        <p:nvSpPr>
          <p:cNvPr id="1032" name="Text Box 7"/>
          <p:cNvSpPr txBox="1">
            <a:spLocks noChangeArrowheads="1"/>
          </p:cNvSpPr>
          <p:nvPr/>
        </p:nvSpPr>
        <p:spPr bwMode="auto">
          <a:xfrm>
            <a:off x="5559425" y="5956300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/>
          </a:p>
        </p:txBody>
      </p:sp>
      <p:sp>
        <p:nvSpPr>
          <p:cNvPr id="1033" name="Text Box 8"/>
          <p:cNvSpPr txBox="1">
            <a:spLocks noChangeArrowheads="1"/>
          </p:cNvSpPr>
          <p:nvPr/>
        </p:nvSpPr>
        <p:spPr bwMode="auto">
          <a:xfrm>
            <a:off x="581025" y="5951538"/>
            <a:ext cx="48704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/>
          </a:p>
        </p:txBody>
      </p:sp>
      <p:sp>
        <p:nvSpPr>
          <p:cNvPr id="2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7800975" y="5956300"/>
            <a:ext cx="766763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3BD42D7-10E7-4D92-A194-49176BE93FAD}" type="slidenum">
              <a:rPr lang="nb-NO" altLang="pl-PL"/>
              <a:pPr>
                <a:defRPr/>
              </a:pPr>
              <a:t>‹#›</a:t>
            </a:fld>
            <a:endParaRPr lang="nb-NO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Gill Sans MT" panose="020B0502020104020203" pitchFamily="34" charset="-18"/>
          <a:cs typeface="Arial" panose="020B0604020202020204" pitchFamily="34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Gill Sans MT" panose="020B0502020104020203" pitchFamily="34" charset="-18"/>
          <a:cs typeface="Arial" panose="020B0604020202020204" pitchFamily="34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Gill Sans MT" panose="020B0502020104020203" pitchFamily="34" charset="-18"/>
          <a:cs typeface="Arial" panose="020B0604020202020204" pitchFamily="34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Gill Sans MT" panose="020B0502020104020203" pitchFamily="34" charset="-18"/>
          <a:cs typeface="Arial" panose="020B0604020202020204" pitchFamily="34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Gill Sans MT" panose="020B0502020104020203" pitchFamily="34" charset="-18"/>
          <a:cs typeface="Arial" panose="020B0604020202020204" pitchFamily="34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Gill Sans MT" panose="020B0502020104020203" pitchFamily="34" charset="-18"/>
          <a:cs typeface="Arial" panose="020B0604020202020204" pitchFamily="34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Gill Sans MT" panose="020B0502020104020203" pitchFamily="34" charset="-18"/>
          <a:cs typeface="Arial" panose="020B0604020202020204" pitchFamily="34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Gill Sans MT" panose="020B0502020104020203" pitchFamily="34" charset="-18"/>
          <a:cs typeface="Arial" panose="020B0604020202020204" pitchFamily="34" charset="0"/>
        </a:defRPr>
      </a:lvl9pPr>
    </p:titleStyle>
    <p:bodyStyle>
      <a:lvl1pPr marL="342900" indent="-342900" algn="l" defTabSz="449263" rtl="0" eaLnBrk="0" fontAlgn="base" hangingPunct="0">
        <a:spcBef>
          <a:spcPts val="450"/>
        </a:spcBef>
        <a:spcAft>
          <a:spcPts val="60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355071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400"/>
        </a:spcBef>
        <a:spcAft>
          <a:spcPts val="600"/>
        </a:spcAft>
        <a:buClr>
          <a:srgbClr val="000000"/>
        </a:buClr>
        <a:buSzPct val="100000"/>
        <a:buFont typeface="Times New Roman" panose="02020603050405020304" pitchFamily="18" charset="0"/>
        <a:defRPr sz="1600" kern="1200">
          <a:solidFill>
            <a:srgbClr val="355071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350"/>
        </a:spcBef>
        <a:spcAft>
          <a:spcPts val="600"/>
        </a:spcAft>
        <a:buClr>
          <a:srgbClr val="000000"/>
        </a:buClr>
        <a:buSzPct val="100000"/>
        <a:buFont typeface="Times New Roman" panose="02020603050405020304" pitchFamily="18" charset="0"/>
        <a:defRPr sz="1400" kern="1200">
          <a:solidFill>
            <a:srgbClr val="355071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300"/>
        </a:spcBef>
        <a:spcAft>
          <a:spcPts val="600"/>
        </a:spcAft>
        <a:buClr>
          <a:srgbClr val="000000"/>
        </a:buClr>
        <a:buSzPct val="100000"/>
        <a:buFont typeface="Times New Roman" panose="02020603050405020304" pitchFamily="18" charset="0"/>
        <a:defRPr sz="1200" kern="1200">
          <a:solidFill>
            <a:srgbClr val="355071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300"/>
        </a:spcBef>
        <a:spcAft>
          <a:spcPts val="600"/>
        </a:spcAft>
        <a:buClr>
          <a:srgbClr val="000000"/>
        </a:buClr>
        <a:buSzPct val="100000"/>
        <a:buFont typeface="Times New Roman" panose="02020603050405020304" pitchFamily="18" charset="0"/>
        <a:defRPr sz="1200" kern="1200">
          <a:solidFill>
            <a:srgbClr val="35507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447675" y="441325"/>
            <a:ext cx="2720975" cy="107950"/>
          </a:xfrm>
          <a:prstGeom prst="rect">
            <a:avLst/>
          </a:prstGeom>
          <a:solidFill>
            <a:srgbClr val="7346A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/>
          </a:p>
        </p:txBody>
      </p:sp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5975350" y="441325"/>
            <a:ext cx="2711450" cy="107950"/>
          </a:xfrm>
          <a:prstGeom prst="rect">
            <a:avLst/>
          </a:prstGeom>
          <a:solidFill>
            <a:srgbClr val="86C15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/>
          </a:p>
        </p:txBody>
      </p:sp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3216275" y="441325"/>
            <a:ext cx="2711450" cy="107950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/>
          </a:p>
        </p:txBody>
      </p:sp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447675" y="600075"/>
            <a:ext cx="8239125" cy="956717"/>
          </a:xfrm>
          <a:prstGeom prst="rect">
            <a:avLst/>
          </a:prstGeom>
          <a:solidFill>
            <a:srgbClr val="7346A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/>
          </a:p>
        </p:txBody>
      </p:sp>
      <p:sp>
        <p:nvSpPr>
          <p:cNvPr id="2054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81025" y="687388"/>
            <a:ext cx="7986713" cy="72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l-PL" dirty="0" err="1" smtClean="0"/>
              <a:t>Kliknij</a:t>
            </a:r>
            <a:r>
              <a:rPr lang="en-GB" altLang="pl-PL" dirty="0" smtClean="0"/>
              <a:t>, aby </a:t>
            </a:r>
            <a:r>
              <a:rPr lang="en-GB" altLang="pl-PL" dirty="0" err="1" smtClean="0"/>
              <a:t>edytować</a:t>
            </a:r>
            <a:r>
              <a:rPr lang="en-GB" altLang="pl-PL" dirty="0" smtClean="0"/>
              <a:t> format </a:t>
            </a:r>
            <a:r>
              <a:rPr lang="en-GB" altLang="pl-PL" dirty="0" err="1" smtClean="0"/>
              <a:t>tekstu</a:t>
            </a:r>
            <a:r>
              <a:rPr lang="en-GB" altLang="pl-PL" dirty="0" smtClean="0"/>
              <a:t> </a:t>
            </a:r>
            <a:r>
              <a:rPr lang="en-GB" altLang="pl-PL" dirty="0" err="1" smtClean="0"/>
              <a:t>tytułu</a:t>
            </a:r>
            <a:endParaRPr lang="en-GB" altLang="pl-PL" dirty="0" smtClean="0"/>
          </a:p>
        </p:txBody>
      </p:sp>
      <p:sp>
        <p:nvSpPr>
          <p:cNvPr id="2055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81025" y="2227263"/>
            <a:ext cx="7986713" cy="362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l-PL" smtClean="0"/>
              <a:t>Kliknij, aby edytować format tekstu konspektu</a:t>
            </a:r>
          </a:p>
          <a:p>
            <a:pPr lvl="1"/>
            <a:r>
              <a:rPr lang="en-GB" altLang="pl-PL" smtClean="0"/>
              <a:t>Drugi poziom konspektu</a:t>
            </a:r>
          </a:p>
          <a:p>
            <a:pPr lvl="2"/>
            <a:r>
              <a:rPr lang="en-GB" altLang="pl-PL" smtClean="0"/>
              <a:t>Trzeci poziom konspektu</a:t>
            </a:r>
          </a:p>
          <a:p>
            <a:pPr lvl="3"/>
            <a:r>
              <a:rPr lang="en-GB" altLang="pl-PL" smtClean="0"/>
              <a:t>Czwarty poziom konspektu</a:t>
            </a:r>
          </a:p>
          <a:p>
            <a:pPr lvl="4"/>
            <a:r>
              <a:rPr lang="en-GB" altLang="pl-PL" smtClean="0"/>
              <a:t>Piąty poziom konspektu</a:t>
            </a:r>
          </a:p>
          <a:p>
            <a:pPr lvl="4"/>
            <a:r>
              <a:rPr lang="en-GB" altLang="pl-PL" smtClean="0"/>
              <a:t>Szósty poziom konspektu</a:t>
            </a:r>
          </a:p>
          <a:p>
            <a:pPr lvl="4"/>
            <a:r>
              <a:rPr lang="en-GB" altLang="pl-PL" smtClean="0"/>
              <a:t>Siódmy poziom konspektu</a:t>
            </a:r>
          </a:p>
        </p:txBody>
      </p:sp>
      <p:sp>
        <p:nvSpPr>
          <p:cNvPr id="2056" name="Text Box 7"/>
          <p:cNvSpPr txBox="1">
            <a:spLocks noChangeArrowheads="1"/>
          </p:cNvSpPr>
          <p:nvPr/>
        </p:nvSpPr>
        <p:spPr bwMode="auto">
          <a:xfrm>
            <a:off x="5559425" y="5956300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/>
          </a:p>
        </p:txBody>
      </p:sp>
      <p:sp>
        <p:nvSpPr>
          <p:cNvPr id="2057" name="Text Box 8"/>
          <p:cNvSpPr txBox="1">
            <a:spLocks noChangeArrowheads="1"/>
          </p:cNvSpPr>
          <p:nvPr/>
        </p:nvSpPr>
        <p:spPr bwMode="auto">
          <a:xfrm>
            <a:off x="581025" y="5951538"/>
            <a:ext cx="48704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/>
          </a:p>
        </p:txBody>
      </p:sp>
      <p:sp>
        <p:nvSpPr>
          <p:cNvPr id="2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7800975" y="5956300"/>
            <a:ext cx="766763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449263" algn="l"/>
              </a:tabLst>
              <a:defRPr sz="900">
                <a:solidFill>
                  <a:srgbClr val="0070C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A0F2E630-89E8-416A-ABC3-E2D4CFAC81A6}" type="slidenum">
              <a:rPr lang="nb-NO" altLang="pl-PL"/>
              <a:pPr>
                <a:defRPr/>
              </a:pPr>
              <a:t>‹#›</a:t>
            </a:fld>
            <a:endParaRPr lang="nb-NO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Gill Sans MT" panose="020B0502020104020203" pitchFamily="34" charset="-18"/>
          <a:cs typeface="Arial" panose="020B0604020202020204" pitchFamily="34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Gill Sans MT" panose="020B0502020104020203" pitchFamily="34" charset="-18"/>
          <a:cs typeface="Arial" panose="020B0604020202020204" pitchFamily="34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Gill Sans MT" panose="020B0502020104020203" pitchFamily="34" charset="-18"/>
          <a:cs typeface="Arial" panose="020B0604020202020204" pitchFamily="34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Gill Sans MT" panose="020B0502020104020203" pitchFamily="34" charset="-18"/>
          <a:cs typeface="Arial" panose="020B0604020202020204" pitchFamily="34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Gill Sans MT" panose="020B0502020104020203" pitchFamily="34" charset="-18"/>
          <a:cs typeface="Arial" panose="020B0604020202020204" pitchFamily="34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Gill Sans MT" panose="020B0502020104020203" pitchFamily="34" charset="-18"/>
          <a:cs typeface="Arial" panose="020B0604020202020204" pitchFamily="34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Gill Sans MT" panose="020B0502020104020203" pitchFamily="34" charset="-18"/>
          <a:cs typeface="Arial" panose="020B0604020202020204" pitchFamily="34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Gill Sans MT" panose="020B0502020104020203" pitchFamily="34" charset="-18"/>
          <a:cs typeface="Arial" panose="020B0604020202020204" pitchFamily="34" charset="0"/>
        </a:defRPr>
      </a:lvl9pPr>
    </p:titleStyle>
    <p:bodyStyle>
      <a:lvl1pPr marL="342900" indent="-342900" algn="l" defTabSz="449263" rtl="0" eaLnBrk="0" fontAlgn="base" hangingPunct="0">
        <a:spcBef>
          <a:spcPts val="450"/>
        </a:spcBef>
        <a:spcAft>
          <a:spcPts val="60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66CC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400"/>
        </a:spcBef>
        <a:spcAft>
          <a:spcPts val="600"/>
        </a:spcAft>
        <a:buClr>
          <a:srgbClr val="000000"/>
        </a:buClr>
        <a:buSzPct val="100000"/>
        <a:buFont typeface="Times New Roman" panose="02020603050405020304" pitchFamily="18" charset="0"/>
        <a:defRPr sz="1600" kern="1200">
          <a:solidFill>
            <a:srgbClr val="355071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350"/>
        </a:spcBef>
        <a:spcAft>
          <a:spcPts val="600"/>
        </a:spcAft>
        <a:buClr>
          <a:srgbClr val="000000"/>
        </a:buClr>
        <a:buSzPct val="100000"/>
        <a:buFont typeface="Times New Roman" panose="02020603050405020304" pitchFamily="18" charset="0"/>
        <a:defRPr sz="1400" kern="1200">
          <a:solidFill>
            <a:srgbClr val="355071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300"/>
        </a:spcBef>
        <a:spcAft>
          <a:spcPts val="600"/>
        </a:spcAft>
        <a:buClr>
          <a:srgbClr val="000000"/>
        </a:buClr>
        <a:buSzPct val="100000"/>
        <a:buFont typeface="Times New Roman" panose="02020603050405020304" pitchFamily="18" charset="0"/>
        <a:defRPr sz="1200" kern="1200">
          <a:solidFill>
            <a:srgbClr val="355071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300"/>
        </a:spcBef>
        <a:spcAft>
          <a:spcPts val="600"/>
        </a:spcAft>
        <a:buClr>
          <a:srgbClr val="000000"/>
        </a:buClr>
        <a:buSzPct val="100000"/>
        <a:buFont typeface="Times New Roman" panose="02020603050405020304" pitchFamily="18" charset="0"/>
        <a:defRPr sz="1200" kern="1200">
          <a:solidFill>
            <a:srgbClr val="35507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684213" y="3284538"/>
            <a:ext cx="7772400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ts val="4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35507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1pPr>
            <a:lvl2pPr>
              <a:spcBef>
                <a:spcPts val="4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35507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2pPr>
            <a:lvl3pPr>
              <a:spcBef>
                <a:spcPts val="3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35507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3pPr>
            <a:lvl4pPr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5507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4pPr>
            <a:lvl5pPr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5507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5507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5507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5507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5507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l-PL" altLang="pl-PL" sz="2400">
                <a:solidFill>
                  <a:srgbClr val="FFFFFF"/>
                </a:solidFill>
              </a:rPr>
              <a:t>WPŁYW RÓWNOŚCI PŁCI NA JAKOŚĆ ŻYCIA -</a:t>
            </a:r>
            <a:br>
              <a:rPr lang="pl-PL" altLang="pl-PL" sz="2400">
                <a:solidFill>
                  <a:srgbClr val="FFFFFF"/>
                </a:solidFill>
              </a:rPr>
            </a:br>
            <a:r>
              <a:rPr lang="pl-PL" altLang="pl-PL" sz="2400">
                <a:solidFill>
                  <a:srgbClr val="FFFFFF"/>
                </a:solidFill>
              </a:rPr>
              <a:t>METODOLOGIA, MODEL ANALITYCZNY I GŁÓWNE WYNIKI</a:t>
            </a:r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900113" y="5084763"/>
            <a:ext cx="7989887" cy="8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4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35507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1pPr>
            <a:lvl2pPr>
              <a:spcBef>
                <a:spcPts val="4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35507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2pPr>
            <a:lvl3pPr>
              <a:spcBef>
                <a:spcPts val="3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35507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3pPr>
            <a:lvl4pPr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5507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4pPr>
            <a:lvl5pPr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5507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5507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5507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5507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5507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ts val="375"/>
              </a:spcBef>
              <a:buClrTx/>
              <a:buFontTx/>
              <a:buNone/>
            </a:pPr>
            <a:r>
              <a:rPr lang="pl-PL" altLang="pl-PL" sz="1500" i="1">
                <a:solidFill>
                  <a:srgbClr val="FFFFFF"/>
                </a:solidFill>
                <a:latin typeface="Calibri" panose="020F0502020204030204" pitchFamily="34" charset="0"/>
              </a:rPr>
              <a:t>Ewa Krzaklewska</a:t>
            </a:r>
          </a:p>
          <a:p>
            <a:pPr eaLnBrk="1" hangingPunct="1">
              <a:lnSpc>
                <a:spcPct val="60000"/>
              </a:lnSpc>
              <a:spcBef>
                <a:spcPts val="375"/>
              </a:spcBef>
              <a:buClrTx/>
              <a:buFontTx/>
              <a:buNone/>
            </a:pPr>
            <a:r>
              <a:rPr lang="pl-PL" altLang="pl-PL" sz="1500" i="1">
                <a:solidFill>
                  <a:srgbClr val="FFFFFF"/>
                </a:solidFill>
                <a:latin typeface="Calibri" panose="020F0502020204030204" pitchFamily="34" charset="0"/>
              </a:rPr>
              <a:t>Piotr Brzyski</a:t>
            </a:r>
          </a:p>
          <a:p>
            <a:pPr eaLnBrk="1" hangingPunct="1">
              <a:lnSpc>
                <a:spcPct val="60000"/>
              </a:lnSpc>
              <a:spcBef>
                <a:spcPts val="375"/>
              </a:spcBef>
              <a:buClrTx/>
              <a:buFontTx/>
              <a:buNone/>
            </a:pPr>
            <a:r>
              <a:rPr lang="pl-PL" altLang="pl-PL" sz="1500" i="1">
                <a:solidFill>
                  <a:srgbClr val="FFFFFF"/>
                </a:solidFill>
                <a:latin typeface="Calibri" panose="020F0502020204030204" pitchFamily="34" charset="0"/>
              </a:rPr>
              <a:t>Uniwersytet Jagielloński</a:t>
            </a:r>
          </a:p>
        </p:txBody>
      </p:sp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765175"/>
            <a:ext cx="4017962" cy="1150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908050"/>
            <a:ext cx="165576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2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765175"/>
            <a:ext cx="892175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3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492375"/>
            <a:ext cx="1550987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4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2565400"/>
            <a:ext cx="2062163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/>
          <p:cNvSpPr txBox="1">
            <a:spLocks noChangeArrowheads="1"/>
          </p:cNvSpPr>
          <p:nvPr/>
        </p:nvSpPr>
        <p:spPr bwMode="auto">
          <a:xfrm>
            <a:off x="581025" y="687389"/>
            <a:ext cx="7989888" cy="869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ts val="4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66CC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1pPr>
            <a:lvl2pPr>
              <a:spcBef>
                <a:spcPts val="4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35507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2pPr>
            <a:lvl3pPr>
              <a:spcBef>
                <a:spcPts val="3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35507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3pPr>
            <a:lvl4pPr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5507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4pPr>
            <a:lvl5pPr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5507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5507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5507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5507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5507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l-PL" altLang="pl-PL" sz="2800" dirty="0" smtClean="0">
                <a:solidFill>
                  <a:schemeClr val="bg1"/>
                </a:solidFill>
              </a:rPr>
              <a:t>Model 2 DETERMINANTY PRAKTYK RÓWNOŚCIOWYCH - kobiety</a:t>
            </a:r>
            <a:endParaRPr lang="pl-PL" altLang="pl-PL" sz="2800" dirty="0">
              <a:solidFill>
                <a:schemeClr val="bg1"/>
              </a:solidFill>
            </a:endParaRPr>
          </a:p>
        </p:txBody>
      </p:sp>
      <p:sp>
        <p:nvSpPr>
          <p:cNvPr id="23555" name="Text Box 2"/>
          <p:cNvSpPr txBox="1">
            <a:spLocks noChangeArrowheads="1"/>
          </p:cNvSpPr>
          <p:nvPr/>
        </p:nvSpPr>
        <p:spPr bwMode="auto">
          <a:xfrm>
            <a:off x="581025" y="2227263"/>
            <a:ext cx="7989888" cy="363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/>
          </a:p>
        </p:txBody>
      </p:sp>
      <p:sp>
        <p:nvSpPr>
          <p:cNvPr id="2" name="Prostokąt 1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altLang="pl-PL" dirty="0" smtClean="0"/>
              <a:t>Model 2 DETERMINANTY PRAKTYK RÓWNOŚCIOWYCH - mężczyźni</a:t>
            </a:r>
            <a:endParaRPr lang="pl-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84" y="1645920"/>
            <a:ext cx="8790432" cy="521208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Podsumowanie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916832"/>
            <a:ext cx="7986713" cy="4392487"/>
          </a:xfrm>
        </p:spPr>
        <p:txBody>
          <a:bodyPr/>
          <a:lstStyle/>
          <a:p>
            <a:r>
              <a:rPr lang="pl-PL" sz="2000" b="1" dirty="0" smtClean="0">
                <a:solidFill>
                  <a:srgbClr val="002060"/>
                </a:solidFill>
              </a:rPr>
              <a:t>Czynniki kulturowe, strukturalne</a:t>
            </a:r>
            <a:r>
              <a:rPr lang="pl-PL" sz="2000" b="1" dirty="0">
                <a:solidFill>
                  <a:srgbClr val="002060"/>
                </a:solidFill>
              </a:rPr>
              <a:t> </a:t>
            </a:r>
            <a:r>
              <a:rPr lang="pl-PL" sz="2000" b="1" dirty="0" smtClean="0">
                <a:solidFill>
                  <a:srgbClr val="002060"/>
                </a:solidFill>
              </a:rPr>
              <a:t>i psychologiczne wpływają na równość płci</a:t>
            </a:r>
          </a:p>
          <a:p>
            <a:r>
              <a:rPr lang="pl-PL" sz="2000" dirty="0" smtClean="0">
                <a:solidFill>
                  <a:srgbClr val="002060"/>
                </a:solidFill>
              </a:rPr>
              <a:t>- wpływ sytuacji na rynku pracy; wejście kobiet na rynek pracy </a:t>
            </a:r>
          </a:p>
          <a:p>
            <a:r>
              <a:rPr lang="pl-PL" sz="2000" dirty="0" smtClean="0">
                <a:solidFill>
                  <a:srgbClr val="002060"/>
                </a:solidFill>
              </a:rPr>
              <a:t>- silny wpływ </a:t>
            </a:r>
            <a:r>
              <a:rPr lang="pl-PL" sz="2000" dirty="0">
                <a:solidFill>
                  <a:srgbClr val="002060"/>
                </a:solidFill>
              </a:rPr>
              <a:t>męskiej władzy w </a:t>
            </a:r>
            <a:r>
              <a:rPr lang="pl-PL" sz="2000" dirty="0" smtClean="0">
                <a:solidFill>
                  <a:srgbClr val="002060"/>
                </a:solidFill>
              </a:rPr>
              <a:t>związku (jedynie częściowo ugruntowanej w zasobach) oraz formacji płciowej mężczyzn</a:t>
            </a:r>
          </a:p>
          <a:p>
            <a:r>
              <a:rPr lang="pl-PL" sz="2000" b="1" dirty="0" smtClean="0">
                <a:solidFill>
                  <a:srgbClr val="002060"/>
                </a:solidFill>
              </a:rPr>
              <a:t>Równość jest relacyjna </a:t>
            </a:r>
            <a:r>
              <a:rPr lang="pl-PL" sz="2000" dirty="0" smtClean="0">
                <a:solidFill>
                  <a:srgbClr val="002060"/>
                </a:solidFill>
              </a:rPr>
              <a:t>– wpływ pracy i edukacji męża/partnera lub żony/partnerki na równość w związku, przeciążenie mężczyzn pracą</a:t>
            </a:r>
          </a:p>
          <a:p>
            <a:r>
              <a:rPr lang="pl-PL" sz="2000" b="1" dirty="0" smtClean="0">
                <a:solidFill>
                  <a:srgbClr val="002060"/>
                </a:solidFill>
              </a:rPr>
              <a:t>Znaczenie wpływu dzieciństwa </a:t>
            </a:r>
            <a:r>
              <a:rPr lang="pl-PL" sz="2000" dirty="0" smtClean="0">
                <a:solidFill>
                  <a:srgbClr val="002060"/>
                </a:solidFill>
              </a:rPr>
              <a:t>(bezpośredni i pośredni) - wzór pracującej wykształconej </a:t>
            </a:r>
            <a:r>
              <a:rPr lang="pl-PL" sz="2000" dirty="0" smtClean="0">
                <a:solidFill>
                  <a:srgbClr val="002060"/>
                </a:solidFill>
              </a:rPr>
              <a:t>matki, zaangażowanie ojca</a:t>
            </a:r>
          </a:p>
          <a:p>
            <a:r>
              <a:rPr lang="pl-PL" sz="2000" b="1" dirty="0" smtClean="0">
                <a:solidFill>
                  <a:srgbClr val="002060"/>
                </a:solidFill>
              </a:rPr>
              <a:t>Model </a:t>
            </a:r>
            <a:r>
              <a:rPr lang="pl-PL" sz="2000" b="1" dirty="0" smtClean="0">
                <a:solidFill>
                  <a:srgbClr val="002060"/>
                </a:solidFill>
              </a:rPr>
              <a:t>męskości </a:t>
            </a:r>
            <a:r>
              <a:rPr lang="pl-PL" sz="2000" dirty="0" smtClean="0">
                <a:solidFill>
                  <a:srgbClr val="002060"/>
                </a:solidFill>
              </a:rPr>
              <a:t>ma wpływ na doświadczenie równości zarówno mężczyzn, jak i kobiet (poprzez władzę </a:t>
            </a:r>
            <a:r>
              <a:rPr lang="pl-PL" sz="2000" dirty="0" smtClean="0">
                <a:solidFill>
                  <a:srgbClr val="002060"/>
                </a:solidFill>
              </a:rPr>
              <a:t>mężczyzny w związku)</a:t>
            </a:r>
          </a:p>
          <a:p>
            <a:r>
              <a:rPr lang="pl-PL" sz="2000" b="1" dirty="0" smtClean="0">
                <a:solidFill>
                  <a:srgbClr val="002060"/>
                </a:solidFill>
              </a:rPr>
              <a:t>Brak wpływu </a:t>
            </a:r>
            <a:r>
              <a:rPr lang="pl-PL" sz="2000" b="1" dirty="0" smtClean="0">
                <a:solidFill>
                  <a:srgbClr val="002060"/>
                </a:solidFill>
              </a:rPr>
              <a:t>postaw </a:t>
            </a:r>
            <a:r>
              <a:rPr lang="pl-PL" sz="2000" b="1" dirty="0" err="1" smtClean="0">
                <a:solidFill>
                  <a:srgbClr val="002060"/>
                </a:solidFill>
              </a:rPr>
              <a:t>prorównościowych</a:t>
            </a:r>
            <a:r>
              <a:rPr lang="pl-PL" sz="2000" b="1" dirty="0" smtClean="0">
                <a:solidFill>
                  <a:srgbClr val="002060"/>
                </a:solidFill>
              </a:rPr>
              <a:t> na praktyki</a:t>
            </a:r>
            <a:endParaRPr lang="pl-PL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81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581025" y="687389"/>
            <a:ext cx="7989888" cy="72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ts val="4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66CC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1pPr>
            <a:lvl2pPr>
              <a:spcBef>
                <a:spcPts val="4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35507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2pPr>
            <a:lvl3pPr>
              <a:spcBef>
                <a:spcPts val="3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35507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3pPr>
            <a:lvl4pPr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5507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4pPr>
            <a:lvl5pPr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5507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5507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5507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5507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5507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l-PL" altLang="pl-PL" sz="2800" dirty="0" smtClean="0">
                <a:solidFill>
                  <a:srgbClr val="FFFFFF"/>
                </a:solidFill>
              </a:rPr>
              <a:t>WPŁYW RÓWNOŚCI NA JAKOŚĆ ŻYCIA</a:t>
            </a:r>
            <a:endParaRPr lang="pl-PL" altLang="pl-PL" sz="2800" dirty="0">
              <a:solidFill>
                <a:srgbClr val="FFFFFF"/>
              </a:solidFill>
            </a:endParaRPr>
          </a:p>
        </p:txBody>
      </p:sp>
      <p:sp>
        <p:nvSpPr>
          <p:cNvPr id="29699" name="Rectangle 2"/>
          <p:cNvSpPr>
            <a:spLocks noChangeArrowheads="1"/>
          </p:cNvSpPr>
          <p:nvPr/>
        </p:nvSpPr>
        <p:spPr bwMode="auto">
          <a:xfrm>
            <a:off x="581025" y="2227263"/>
            <a:ext cx="7989888" cy="363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99" y="2160619"/>
            <a:ext cx="8932285" cy="3765487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"/>
          <p:cNvSpPr txBox="1">
            <a:spLocks noChangeArrowheads="1"/>
          </p:cNvSpPr>
          <p:nvPr/>
        </p:nvSpPr>
        <p:spPr bwMode="auto">
          <a:xfrm>
            <a:off x="581025" y="687389"/>
            <a:ext cx="7989888" cy="72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ts val="4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66CC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1pPr>
            <a:lvl2pPr>
              <a:spcBef>
                <a:spcPts val="4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35507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2pPr>
            <a:lvl3pPr>
              <a:spcBef>
                <a:spcPts val="3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35507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3pPr>
            <a:lvl4pPr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5507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4pPr>
            <a:lvl5pPr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5507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5507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5507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5507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5507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l-PL" altLang="pl-PL" sz="2800" dirty="0" smtClean="0">
                <a:solidFill>
                  <a:srgbClr val="FFFFFF"/>
                </a:solidFill>
              </a:rPr>
              <a:t>Przykład:  Wymiar somatyczny (kobiety)</a:t>
            </a:r>
            <a:endParaRPr lang="pl-PL" altLang="pl-PL" sz="2800" dirty="0">
              <a:solidFill>
                <a:srgbClr val="FFFFFF"/>
              </a:solidFill>
            </a:endParaRPr>
          </a:p>
        </p:txBody>
      </p:sp>
      <p:sp>
        <p:nvSpPr>
          <p:cNvPr id="31747" name="Rectangle 2"/>
          <p:cNvSpPr>
            <a:spLocks noChangeArrowheads="1"/>
          </p:cNvSpPr>
          <p:nvPr/>
        </p:nvSpPr>
        <p:spPr bwMode="auto">
          <a:xfrm>
            <a:off x="581025" y="2227263"/>
            <a:ext cx="7989888" cy="363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306" y="1844824"/>
            <a:ext cx="6843325" cy="4837119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ChangeArrowheads="1"/>
          </p:cNvSpPr>
          <p:nvPr/>
        </p:nvSpPr>
        <p:spPr bwMode="auto">
          <a:xfrm>
            <a:off x="250825" y="2227263"/>
            <a:ext cx="8893175" cy="5018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607959"/>
              </p:ext>
            </p:extLst>
          </p:nvPr>
        </p:nvGraphicFramePr>
        <p:xfrm>
          <a:off x="167874" y="4"/>
          <a:ext cx="8580592" cy="6243535"/>
        </p:xfrm>
        <a:graphic>
          <a:graphicData uri="http://schemas.openxmlformats.org/drawingml/2006/table">
            <a:tbl>
              <a:tblPr/>
              <a:tblGrid>
                <a:gridCol w="1715182"/>
                <a:gridCol w="577901"/>
                <a:gridCol w="571268"/>
                <a:gridCol w="571268"/>
                <a:gridCol w="571268"/>
                <a:gridCol w="571268"/>
                <a:gridCol w="571268"/>
                <a:gridCol w="571268"/>
                <a:gridCol w="571268"/>
                <a:gridCol w="571268"/>
                <a:gridCol w="571268"/>
                <a:gridCol w="571268"/>
                <a:gridCol w="574829"/>
              </a:tblGrid>
              <a:tr h="5654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kern="5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 </a:t>
                      </a:r>
                      <a:r>
                        <a:rPr lang="pl-PL" sz="1800" b="1" kern="5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OSOBY</a:t>
                      </a:r>
                      <a:r>
                        <a:rPr lang="pl-PL" sz="1800" b="1" kern="5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 W ZWIĄZKACH</a:t>
                      </a:r>
                      <a:endParaRPr lang="pl-PL" sz="1800" b="1" kern="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18980" marR="18980" marT="18980" marB="189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 kern="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Somatyczny</a:t>
                      </a:r>
                      <a:endParaRPr lang="pl-PL" sz="1400" kern="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18980" marR="18980" marT="18980" marB="189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 kern="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Psychologiczny</a:t>
                      </a:r>
                      <a:endParaRPr lang="pl-PL" sz="1400" kern="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18980" marR="18980" marT="18980" marB="189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 kern="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Społeczny</a:t>
                      </a:r>
                      <a:endParaRPr lang="pl-PL" sz="1400" kern="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18980" marR="18980" marT="18980" marB="189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 kern="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Finansowy</a:t>
                      </a:r>
                      <a:endParaRPr lang="pl-PL" sz="1400" kern="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18980" marR="18980" marT="18980" marB="189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 kern="5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Infrastru</a:t>
                      </a:r>
                      <a:endParaRPr lang="pl-PL" sz="1400" kern="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 kern="5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kturalny</a:t>
                      </a:r>
                      <a:endParaRPr lang="pl-PL" sz="1400" kern="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18980" marR="18980" marT="18980" marB="189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 kern="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Satysfakcja</a:t>
                      </a:r>
                      <a:endParaRPr lang="pl-PL" sz="1400" kern="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18980" marR="18980" marT="18980" marB="189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058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 </a:t>
                      </a:r>
                    </a:p>
                  </a:txBody>
                  <a:tcPr marL="18980" marR="18980" marT="18980" marB="189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M</a:t>
                      </a:r>
                      <a:endParaRPr lang="pl-PL" sz="14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18980" marR="18980" marT="18980" marB="189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K</a:t>
                      </a:r>
                      <a:endParaRPr lang="pl-PL" sz="14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18980" marR="18980" marT="18980" marB="189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M</a:t>
                      </a:r>
                      <a:endParaRPr lang="pl-PL" sz="14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18980" marR="18980" marT="18980" marB="189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K</a:t>
                      </a:r>
                      <a:endParaRPr lang="pl-PL" sz="14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18980" marR="18980" marT="18980" marB="189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M</a:t>
                      </a:r>
                      <a:endParaRPr lang="pl-PL" sz="14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18980" marR="18980" marT="18980" marB="189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K</a:t>
                      </a:r>
                      <a:endParaRPr lang="pl-PL" sz="14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18980" marR="18980" marT="18980" marB="189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M</a:t>
                      </a:r>
                      <a:endParaRPr lang="pl-PL" sz="14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18980" marR="18980" marT="18980" marB="189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K</a:t>
                      </a:r>
                      <a:endParaRPr lang="pl-PL" sz="14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18980" marR="18980" marT="18980" marB="189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M</a:t>
                      </a:r>
                      <a:endParaRPr lang="pl-PL" sz="14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18980" marR="18980" marT="18980" marB="189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K</a:t>
                      </a:r>
                      <a:endParaRPr lang="pl-PL" sz="14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18980" marR="18980" marT="18980" marB="189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 kern="5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M</a:t>
                      </a:r>
                      <a:endParaRPr lang="pl-PL" sz="14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18980" marR="18980" marT="18980" marB="189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K</a:t>
                      </a:r>
                      <a:endParaRPr lang="pl-PL" sz="14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18980" marR="18980" marT="18980" marB="189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65424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400" b="1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Równość w decyzjach</a:t>
                      </a:r>
                      <a:endParaRPr lang="pl-PL" sz="14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18980" marR="18980" marT="18980" marB="189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+</a:t>
                      </a:r>
                    </a:p>
                  </a:txBody>
                  <a:tcPr marL="18980" marR="18980" marT="18980" marB="189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+</a:t>
                      </a:r>
                    </a:p>
                  </a:txBody>
                  <a:tcPr marL="18980" marR="18980" marT="18980" marB="189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++</a:t>
                      </a:r>
                    </a:p>
                  </a:txBody>
                  <a:tcPr marL="18980" marR="18980" marT="18980" marB="189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400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 </a:t>
                      </a:r>
                    </a:p>
                  </a:txBody>
                  <a:tcPr marL="18980" marR="18980" marT="18980" marB="189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++</a:t>
                      </a:r>
                    </a:p>
                  </a:txBody>
                  <a:tcPr marL="18980" marR="18980" marT="18980" marB="189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 </a:t>
                      </a:r>
                    </a:p>
                  </a:txBody>
                  <a:tcPr marL="18980" marR="18980" marT="18980" marB="189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++</a:t>
                      </a:r>
                    </a:p>
                  </a:txBody>
                  <a:tcPr marL="18980" marR="18980" marT="18980" marB="189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 </a:t>
                      </a:r>
                    </a:p>
                  </a:txBody>
                  <a:tcPr marL="18980" marR="18980" marT="18980" marB="189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++</a:t>
                      </a:r>
                    </a:p>
                  </a:txBody>
                  <a:tcPr marL="18980" marR="18980" marT="18980" marB="189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 </a:t>
                      </a:r>
                    </a:p>
                  </a:txBody>
                  <a:tcPr marL="18980" marR="18980" marT="18980" marB="189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++</a:t>
                      </a:r>
                    </a:p>
                  </a:txBody>
                  <a:tcPr marL="18980" marR="18980" marT="18980" marB="189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+</a:t>
                      </a:r>
                    </a:p>
                  </a:txBody>
                  <a:tcPr marL="18980" marR="18980" marT="18980" marB="189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565424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400" b="1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Równość w pracach domowych</a:t>
                      </a:r>
                      <a:endParaRPr lang="pl-PL" sz="14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18980" marR="18980" marT="18980" marB="189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-</a:t>
                      </a:r>
                    </a:p>
                  </a:txBody>
                  <a:tcPr marL="18980" marR="18980" marT="18980" marB="189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 </a:t>
                      </a:r>
                    </a:p>
                  </a:txBody>
                  <a:tcPr marL="18980" marR="18980" marT="18980" marB="189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-</a:t>
                      </a:r>
                    </a:p>
                  </a:txBody>
                  <a:tcPr marL="18980" marR="18980" marT="18980" marB="189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 </a:t>
                      </a:r>
                    </a:p>
                  </a:txBody>
                  <a:tcPr marL="18980" marR="18980" marT="18980" marB="189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-</a:t>
                      </a:r>
                    </a:p>
                  </a:txBody>
                  <a:tcPr marL="18980" marR="18980" marT="18980" marB="189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+</a:t>
                      </a:r>
                    </a:p>
                  </a:txBody>
                  <a:tcPr marL="18980" marR="18980" marT="18980" marB="189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 </a:t>
                      </a:r>
                    </a:p>
                  </a:txBody>
                  <a:tcPr marL="18980" marR="18980" marT="18980" marB="189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+</a:t>
                      </a:r>
                    </a:p>
                  </a:txBody>
                  <a:tcPr marL="18980" marR="18980" marT="18980" marB="189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-</a:t>
                      </a:r>
                    </a:p>
                  </a:txBody>
                  <a:tcPr marL="18980" marR="18980" marT="18980" marB="189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+</a:t>
                      </a:r>
                    </a:p>
                  </a:txBody>
                  <a:tcPr marL="18980" marR="18980" marT="18980" marB="189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-</a:t>
                      </a:r>
                    </a:p>
                  </a:txBody>
                  <a:tcPr marL="18980" marR="18980" marT="18980" marB="189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 </a:t>
                      </a:r>
                    </a:p>
                  </a:txBody>
                  <a:tcPr marL="18980" marR="18980" marT="18980" marB="189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65424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400" b="1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Postawa </a:t>
                      </a:r>
                      <a:r>
                        <a:rPr lang="pl-PL" sz="1400" b="1" kern="50" dirty="0" err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prorównościowa</a:t>
                      </a:r>
                      <a:endParaRPr lang="pl-PL" sz="14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18980" marR="18980" marT="18980" marB="189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++</a:t>
                      </a:r>
                    </a:p>
                  </a:txBody>
                  <a:tcPr marL="18980" marR="18980" marT="18980" marB="189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+</a:t>
                      </a:r>
                    </a:p>
                  </a:txBody>
                  <a:tcPr marL="18980" marR="18980" marT="18980" marB="189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++</a:t>
                      </a:r>
                    </a:p>
                  </a:txBody>
                  <a:tcPr marL="18980" marR="18980" marT="18980" marB="189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+</a:t>
                      </a:r>
                    </a:p>
                  </a:txBody>
                  <a:tcPr marL="18980" marR="18980" marT="18980" marB="189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++</a:t>
                      </a:r>
                    </a:p>
                  </a:txBody>
                  <a:tcPr marL="18980" marR="18980" marT="18980" marB="189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+</a:t>
                      </a:r>
                    </a:p>
                  </a:txBody>
                  <a:tcPr marL="18980" marR="18980" marT="18980" marB="189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+</a:t>
                      </a:r>
                    </a:p>
                  </a:txBody>
                  <a:tcPr marL="18980" marR="18980" marT="18980" marB="189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 </a:t>
                      </a:r>
                    </a:p>
                  </a:txBody>
                  <a:tcPr marL="18980" marR="18980" marT="18980" marB="189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++</a:t>
                      </a:r>
                    </a:p>
                  </a:txBody>
                  <a:tcPr marL="18980" marR="18980" marT="18980" marB="189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+</a:t>
                      </a:r>
                    </a:p>
                  </a:txBody>
                  <a:tcPr marL="18980" marR="18980" marT="18980" marB="189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++</a:t>
                      </a:r>
                    </a:p>
                  </a:txBody>
                  <a:tcPr marL="18980" marR="18980" marT="18980" marB="189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+</a:t>
                      </a:r>
                    </a:p>
                  </a:txBody>
                  <a:tcPr marL="18980" marR="18980" marT="18980" marB="189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552285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400" b="1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Dominacja </a:t>
                      </a:r>
                      <a:r>
                        <a:rPr lang="pl-PL" sz="1400" b="1" kern="50" dirty="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mężczyzny w</a:t>
                      </a:r>
                      <a:r>
                        <a:rPr lang="pl-PL" sz="1400" b="1" kern="50" baseline="0" dirty="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 zasobach</a:t>
                      </a:r>
                      <a:endParaRPr lang="pl-PL" sz="14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18980" marR="18980" marT="18980" marB="189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kern="5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 </a:t>
                      </a:r>
                    </a:p>
                  </a:txBody>
                  <a:tcPr marL="18980" marR="18980" marT="18980" marB="189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kern="5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 </a:t>
                      </a:r>
                    </a:p>
                  </a:txBody>
                  <a:tcPr marL="18980" marR="18980" marT="18980" marB="189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+</a:t>
                      </a:r>
                    </a:p>
                  </a:txBody>
                  <a:tcPr marL="18980" marR="18980" marT="18980" marB="189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kern="5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 </a:t>
                      </a:r>
                    </a:p>
                  </a:txBody>
                  <a:tcPr marL="18980" marR="18980" marT="18980" marB="189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kern="5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 </a:t>
                      </a:r>
                    </a:p>
                  </a:txBody>
                  <a:tcPr marL="18980" marR="18980" marT="18980" marB="189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-</a:t>
                      </a:r>
                    </a:p>
                  </a:txBody>
                  <a:tcPr marL="18980" marR="18980" marT="18980" marB="189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+</a:t>
                      </a:r>
                    </a:p>
                  </a:txBody>
                  <a:tcPr marL="18980" marR="18980" marT="18980" marB="189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kern="5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 </a:t>
                      </a:r>
                    </a:p>
                  </a:txBody>
                  <a:tcPr marL="18980" marR="18980" marT="18980" marB="189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 </a:t>
                      </a:r>
                    </a:p>
                  </a:txBody>
                  <a:tcPr marL="18980" marR="18980" marT="18980" marB="189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+</a:t>
                      </a:r>
                    </a:p>
                  </a:txBody>
                  <a:tcPr marL="18980" marR="18980" marT="18980" marB="189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kern="5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 </a:t>
                      </a:r>
                    </a:p>
                  </a:txBody>
                  <a:tcPr marL="18980" marR="18980" marT="18980" marB="189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kern="5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 </a:t>
                      </a:r>
                    </a:p>
                  </a:txBody>
                  <a:tcPr marL="18980" marR="18980" marT="18980" marB="189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400" b="1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Tradycyjna formacja </a:t>
                      </a:r>
                      <a:r>
                        <a:rPr lang="pl-PL" sz="1400" b="1" kern="50" dirty="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płciowa</a:t>
                      </a:r>
                      <a:endParaRPr lang="pl-PL" sz="14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18980" marR="18980" marT="18980" marB="189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+</a:t>
                      </a:r>
                    </a:p>
                  </a:txBody>
                  <a:tcPr marL="18980" marR="18980" marT="18980" marB="189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+</a:t>
                      </a:r>
                    </a:p>
                  </a:txBody>
                  <a:tcPr marL="18980" marR="18980" marT="18980" marB="189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kern="5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 </a:t>
                      </a:r>
                    </a:p>
                  </a:txBody>
                  <a:tcPr marL="18980" marR="18980" marT="18980" marB="189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++</a:t>
                      </a:r>
                    </a:p>
                  </a:txBody>
                  <a:tcPr marL="18980" marR="18980" marT="18980" marB="189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kern="5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 </a:t>
                      </a:r>
                    </a:p>
                  </a:txBody>
                  <a:tcPr marL="18980" marR="18980" marT="18980" marB="189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++</a:t>
                      </a:r>
                    </a:p>
                  </a:txBody>
                  <a:tcPr marL="18980" marR="18980" marT="18980" marB="189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kern="50" dirty="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--</a:t>
                      </a:r>
                      <a:endParaRPr lang="pl-PL" sz="14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18980" marR="18980" marT="18980" marB="189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 </a:t>
                      </a:r>
                    </a:p>
                  </a:txBody>
                  <a:tcPr marL="18980" marR="18980" marT="18980" marB="189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 </a:t>
                      </a:r>
                    </a:p>
                  </a:txBody>
                  <a:tcPr marL="18980" marR="18980" marT="18980" marB="189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+</a:t>
                      </a:r>
                    </a:p>
                  </a:txBody>
                  <a:tcPr marL="18980" marR="18980" marT="18980" marB="189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kern="5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 </a:t>
                      </a:r>
                    </a:p>
                  </a:txBody>
                  <a:tcPr marL="18980" marR="18980" marT="18980" marB="189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+</a:t>
                      </a:r>
                    </a:p>
                  </a:txBody>
                  <a:tcPr marL="18980" marR="18980" marT="18980" marB="189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400" b="1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Tradycyjne role płci (opinie)</a:t>
                      </a:r>
                      <a:endParaRPr lang="pl-PL" sz="14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18980" marR="18980" marT="18980" marB="189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kern="5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 </a:t>
                      </a:r>
                    </a:p>
                  </a:txBody>
                  <a:tcPr marL="18980" marR="18980" marT="18980" marB="189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kern="5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 </a:t>
                      </a:r>
                    </a:p>
                  </a:txBody>
                  <a:tcPr marL="18980" marR="18980" marT="18980" marB="189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+</a:t>
                      </a:r>
                    </a:p>
                  </a:txBody>
                  <a:tcPr marL="18980" marR="18980" marT="18980" marB="189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kern="5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 </a:t>
                      </a:r>
                    </a:p>
                  </a:txBody>
                  <a:tcPr marL="18980" marR="18980" marT="18980" marB="189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kern="5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 </a:t>
                      </a:r>
                    </a:p>
                  </a:txBody>
                  <a:tcPr marL="18980" marR="18980" marT="18980" marB="189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kern="5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 </a:t>
                      </a:r>
                    </a:p>
                  </a:txBody>
                  <a:tcPr marL="18980" marR="18980" marT="18980" marB="189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+</a:t>
                      </a:r>
                    </a:p>
                  </a:txBody>
                  <a:tcPr marL="18980" marR="18980" marT="18980" marB="189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kern="5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 </a:t>
                      </a:r>
                    </a:p>
                  </a:txBody>
                  <a:tcPr marL="18980" marR="18980" marT="18980" marB="189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 </a:t>
                      </a:r>
                    </a:p>
                  </a:txBody>
                  <a:tcPr marL="18980" marR="18980" marT="18980" marB="189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 </a:t>
                      </a:r>
                    </a:p>
                  </a:txBody>
                  <a:tcPr marL="18980" marR="18980" marT="18980" marB="189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+</a:t>
                      </a:r>
                    </a:p>
                  </a:txBody>
                  <a:tcPr marL="18980" marR="18980" marT="18980" marB="189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kern="5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 </a:t>
                      </a:r>
                    </a:p>
                  </a:txBody>
                  <a:tcPr marL="18980" marR="18980" marT="18980" marB="189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5424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400" b="1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Równość płci w dzieciństwie</a:t>
                      </a:r>
                      <a:endParaRPr lang="pl-PL" sz="14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18980" marR="18980" marT="18980" marB="189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kern="5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 </a:t>
                      </a:r>
                    </a:p>
                  </a:txBody>
                  <a:tcPr marL="18980" marR="18980" marT="18980" marB="189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kern="5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 </a:t>
                      </a:r>
                    </a:p>
                  </a:txBody>
                  <a:tcPr marL="18980" marR="18980" marT="18980" marB="189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+</a:t>
                      </a:r>
                    </a:p>
                  </a:txBody>
                  <a:tcPr marL="18980" marR="18980" marT="18980" marB="189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+</a:t>
                      </a:r>
                    </a:p>
                  </a:txBody>
                  <a:tcPr marL="18980" marR="18980" marT="18980" marB="189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kern="5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 </a:t>
                      </a:r>
                    </a:p>
                  </a:txBody>
                  <a:tcPr marL="18980" marR="18980" marT="18980" marB="189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-</a:t>
                      </a:r>
                    </a:p>
                  </a:txBody>
                  <a:tcPr marL="18980" marR="18980" marT="18980" marB="189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kern="5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 </a:t>
                      </a:r>
                    </a:p>
                  </a:txBody>
                  <a:tcPr marL="18980" marR="18980" marT="18980" marB="189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kern="5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 </a:t>
                      </a:r>
                    </a:p>
                  </a:txBody>
                  <a:tcPr marL="18980" marR="18980" marT="18980" marB="189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+</a:t>
                      </a:r>
                    </a:p>
                  </a:txBody>
                  <a:tcPr marL="18980" marR="18980" marT="18980" marB="189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 </a:t>
                      </a:r>
                    </a:p>
                  </a:txBody>
                  <a:tcPr marL="18980" marR="18980" marT="18980" marB="189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 </a:t>
                      </a:r>
                    </a:p>
                  </a:txBody>
                  <a:tcPr marL="18980" marR="18980" marT="18980" marB="189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 </a:t>
                      </a:r>
                    </a:p>
                  </a:txBody>
                  <a:tcPr marL="18980" marR="18980" marT="18980" marB="189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807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400" b="1" kern="50" dirty="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Wiek </a:t>
                      </a:r>
                      <a:endParaRPr lang="pl-PL" sz="14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18980" marR="18980" marT="18980" marB="189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-</a:t>
                      </a:r>
                    </a:p>
                  </a:txBody>
                  <a:tcPr marL="18980" marR="18980" marT="18980" marB="189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-</a:t>
                      </a:r>
                    </a:p>
                  </a:txBody>
                  <a:tcPr marL="18980" marR="18980" marT="18980" marB="189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-</a:t>
                      </a:r>
                    </a:p>
                  </a:txBody>
                  <a:tcPr marL="18980" marR="18980" marT="18980" marB="189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-</a:t>
                      </a:r>
                    </a:p>
                  </a:txBody>
                  <a:tcPr marL="18980" marR="18980" marT="18980" marB="189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-</a:t>
                      </a:r>
                    </a:p>
                  </a:txBody>
                  <a:tcPr marL="18980" marR="18980" marT="18980" marB="189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-</a:t>
                      </a:r>
                    </a:p>
                  </a:txBody>
                  <a:tcPr marL="18980" marR="18980" marT="18980" marB="189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-</a:t>
                      </a:r>
                    </a:p>
                  </a:txBody>
                  <a:tcPr marL="18980" marR="18980" marT="18980" marB="189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kern="5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 </a:t>
                      </a:r>
                    </a:p>
                  </a:txBody>
                  <a:tcPr marL="18980" marR="18980" marT="18980" marB="189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kern="5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 </a:t>
                      </a:r>
                    </a:p>
                  </a:txBody>
                  <a:tcPr marL="18980" marR="18980" marT="18980" marB="189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 </a:t>
                      </a:r>
                    </a:p>
                  </a:txBody>
                  <a:tcPr marL="18980" marR="18980" marT="18980" marB="189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-</a:t>
                      </a:r>
                    </a:p>
                  </a:txBody>
                  <a:tcPr marL="18980" marR="18980" marT="18980" marB="189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-</a:t>
                      </a:r>
                    </a:p>
                  </a:txBody>
                  <a:tcPr marL="18980" marR="18980" marT="18980" marB="189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</a:tr>
              <a:tr h="305807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400" b="1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Wykształcenie</a:t>
                      </a:r>
                      <a:endParaRPr lang="pl-PL" sz="14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18980" marR="18980" marT="18980" marB="189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kern="5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 </a:t>
                      </a:r>
                    </a:p>
                  </a:txBody>
                  <a:tcPr marL="18980" marR="18980" marT="18980" marB="189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++</a:t>
                      </a:r>
                    </a:p>
                  </a:txBody>
                  <a:tcPr marL="18980" marR="18980" marT="18980" marB="189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++</a:t>
                      </a:r>
                    </a:p>
                  </a:txBody>
                  <a:tcPr marL="18980" marR="18980" marT="18980" marB="189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++</a:t>
                      </a:r>
                    </a:p>
                  </a:txBody>
                  <a:tcPr marL="18980" marR="18980" marT="18980" marB="189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+</a:t>
                      </a:r>
                    </a:p>
                  </a:txBody>
                  <a:tcPr marL="18980" marR="18980" marT="18980" marB="189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+</a:t>
                      </a:r>
                    </a:p>
                  </a:txBody>
                  <a:tcPr marL="18980" marR="18980" marT="18980" marB="189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++</a:t>
                      </a:r>
                    </a:p>
                  </a:txBody>
                  <a:tcPr marL="18980" marR="18980" marT="18980" marB="189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++</a:t>
                      </a:r>
                    </a:p>
                  </a:txBody>
                  <a:tcPr marL="18980" marR="18980" marT="18980" marB="189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++</a:t>
                      </a:r>
                    </a:p>
                  </a:txBody>
                  <a:tcPr marL="18980" marR="18980" marT="18980" marB="189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++</a:t>
                      </a:r>
                    </a:p>
                  </a:txBody>
                  <a:tcPr marL="18980" marR="18980" marT="18980" marB="189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++</a:t>
                      </a:r>
                    </a:p>
                  </a:txBody>
                  <a:tcPr marL="18980" marR="18980" marT="18980" marB="189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++</a:t>
                      </a:r>
                    </a:p>
                  </a:txBody>
                  <a:tcPr marL="18980" marR="18980" marT="18980" marB="189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05807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400" b="1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Dochód</a:t>
                      </a:r>
                      <a:endParaRPr lang="pl-PL" sz="14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18980" marR="18980" marT="18980" marB="189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kern="5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 </a:t>
                      </a:r>
                    </a:p>
                  </a:txBody>
                  <a:tcPr marL="18980" marR="18980" marT="18980" marB="189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kern="5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 </a:t>
                      </a:r>
                    </a:p>
                  </a:txBody>
                  <a:tcPr marL="18980" marR="18980" marT="18980" marB="189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-</a:t>
                      </a:r>
                    </a:p>
                  </a:txBody>
                  <a:tcPr marL="18980" marR="18980" marT="18980" marB="189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kern="5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 </a:t>
                      </a:r>
                    </a:p>
                  </a:txBody>
                  <a:tcPr marL="18980" marR="18980" marT="18980" marB="189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kern="5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 </a:t>
                      </a:r>
                    </a:p>
                  </a:txBody>
                  <a:tcPr marL="18980" marR="18980" marT="18980" marB="189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-</a:t>
                      </a:r>
                    </a:p>
                  </a:txBody>
                  <a:tcPr marL="18980" marR="18980" marT="18980" marB="189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+</a:t>
                      </a:r>
                    </a:p>
                  </a:txBody>
                  <a:tcPr marL="18980" marR="18980" marT="18980" marB="189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kern="5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 </a:t>
                      </a:r>
                    </a:p>
                  </a:txBody>
                  <a:tcPr marL="18980" marR="18980" marT="18980" marB="189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kern="5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 </a:t>
                      </a:r>
                    </a:p>
                  </a:txBody>
                  <a:tcPr marL="18980" marR="18980" marT="18980" marB="189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kern="5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 </a:t>
                      </a:r>
                    </a:p>
                  </a:txBody>
                  <a:tcPr marL="18980" marR="18980" marT="18980" marB="189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 </a:t>
                      </a:r>
                    </a:p>
                  </a:txBody>
                  <a:tcPr marL="18980" marR="18980" marT="18980" marB="189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 </a:t>
                      </a:r>
                    </a:p>
                  </a:txBody>
                  <a:tcPr marL="18980" marR="18980" marT="18980" marB="189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807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400" b="1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Zawód (ISCO)</a:t>
                      </a:r>
                      <a:endParaRPr lang="pl-PL" sz="14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18980" marR="18980" marT="18980" marB="189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+</a:t>
                      </a:r>
                    </a:p>
                  </a:txBody>
                  <a:tcPr marL="18980" marR="18980" marT="18980" marB="189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 </a:t>
                      </a:r>
                    </a:p>
                  </a:txBody>
                  <a:tcPr marL="18980" marR="18980" marT="18980" marB="189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 </a:t>
                      </a:r>
                    </a:p>
                  </a:txBody>
                  <a:tcPr marL="18980" marR="18980" marT="18980" marB="189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+</a:t>
                      </a:r>
                    </a:p>
                  </a:txBody>
                  <a:tcPr marL="18980" marR="18980" marT="18980" marB="189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kern="5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 </a:t>
                      </a:r>
                    </a:p>
                  </a:txBody>
                  <a:tcPr marL="18980" marR="18980" marT="18980" marB="189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kern="5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 </a:t>
                      </a:r>
                    </a:p>
                  </a:txBody>
                  <a:tcPr marL="18980" marR="18980" marT="18980" marB="189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+</a:t>
                      </a:r>
                    </a:p>
                  </a:txBody>
                  <a:tcPr marL="18980" marR="18980" marT="18980" marB="189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+</a:t>
                      </a:r>
                    </a:p>
                  </a:txBody>
                  <a:tcPr marL="18980" marR="18980" marT="18980" marB="189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kern="5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 </a:t>
                      </a:r>
                    </a:p>
                  </a:txBody>
                  <a:tcPr marL="18980" marR="18980" marT="18980" marB="189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+</a:t>
                      </a:r>
                    </a:p>
                  </a:txBody>
                  <a:tcPr marL="18980" marR="18980" marT="18980" marB="189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+</a:t>
                      </a:r>
                    </a:p>
                  </a:txBody>
                  <a:tcPr marL="18980" marR="18980" marT="18980" marB="189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 </a:t>
                      </a:r>
                    </a:p>
                  </a:txBody>
                  <a:tcPr marL="18980" marR="18980" marT="18980" marB="189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8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kern="50" dirty="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R2</a:t>
                      </a:r>
                      <a:endParaRPr lang="pl-PL" sz="14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18980" marR="18980" marT="18980" marB="189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 kern="5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0,31</a:t>
                      </a:r>
                      <a:endParaRPr lang="pl-PL" sz="14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18980" marR="18980" marT="18980" marB="189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0,32</a:t>
                      </a:r>
                      <a:endParaRPr lang="pl-PL" sz="14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18980" marR="18980" marT="18980" marB="189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 kern="5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0,19</a:t>
                      </a:r>
                      <a:endParaRPr lang="pl-PL" sz="14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18980" marR="18980" marT="18980" marB="189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 kern="5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0,17</a:t>
                      </a:r>
                      <a:endParaRPr lang="pl-PL" sz="14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18980" marR="18980" marT="18980" marB="189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 kern="5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0,35</a:t>
                      </a:r>
                      <a:endParaRPr lang="pl-PL" sz="14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18980" marR="18980" marT="18980" marB="189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 kern="5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0,13</a:t>
                      </a:r>
                      <a:endParaRPr lang="pl-PL" sz="14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18980" marR="18980" marT="18980" marB="189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 kern="5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0,23</a:t>
                      </a:r>
                      <a:endParaRPr lang="pl-PL" sz="14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18980" marR="18980" marT="18980" marB="189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 kern="5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0,16</a:t>
                      </a:r>
                      <a:endParaRPr lang="pl-PL" sz="14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18980" marR="18980" marT="18980" marB="189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 kern="5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0,20</a:t>
                      </a:r>
                      <a:endParaRPr lang="pl-PL" sz="14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18980" marR="18980" marT="18980" marB="189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 kern="5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0,20</a:t>
                      </a:r>
                      <a:endParaRPr lang="pl-PL" sz="14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18980" marR="18980" marT="18980" marB="189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0,27</a:t>
                      </a:r>
                      <a:endParaRPr lang="pl-PL" sz="14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18980" marR="18980" marT="18980" marB="189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0,22</a:t>
                      </a:r>
                      <a:endParaRPr lang="pl-PL" sz="14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18980" marR="18980" marT="18980" marB="189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881615"/>
              </p:ext>
            </p:extLst>
          </p:nvPr>
        </p:nvGraphicFramePr>
        <p:xfrm>
          <a:off x="107504" y="260648"/>
          <a:ext cx="8820475" cy="5938330"/>
        </p:xfrm>
        <a:graphic>
          <a:graphicData uri="http://schemas.openxmlformats.org/drawingml/2006/table">
            <a:tbl>
              <a:tblPr/>
              <a:tblGrid>
                <a:gridCol w="1769948"/>
                <a:gridCol w="587239"/>
                <a:gridCol w="587239"/>
                <a:gridCol w="587239"/>
                <a:gridCol w="587239"/>
                <a:gridCol w="587239"/>
                <a:gridCol w="587239"/>
                <a:gridCol w="587239"/>
                <a:gridCol w="587239"/>
                <a:gridCol w="587239"/>
                <a:gridCol w="587239"/>
                <a:gridCol w="587239"/>
                <a:gridCol w="590898"/>
              </a:tblGrid>
              <a:tr h="4959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800" b="1" kern="5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POSIADAJĄCY DZIECI</a:t>
                      </a:r>
                      <a:r>
                        <a:rPr lang="pl-PL" sz="1800" b="1" kern="5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 (do 18 r.ż.)</a:t>
                      </a:r>
                      <a:endParaRPr lang="pl-PL" sz="1800" b="1" kern="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16542" marR="16542" marT="16542" marB="165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b="1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Somatyczny</a:t>
                      </a:r>
                      <a:endParaRPr lang="pl-PL" sz="13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16542" marR="16542" marT="16542" marB="165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b="1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Psychologiczny</a:t>
                      </a:r>
                      <a:endParaRPr lang="pl-PL" sz="13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16542" marR="16542" marT="16542" marB="165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b="1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Społeczny</a:t>
                      </a:r>
                      <a:endParaRPr lang="pl-PL" sz="13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16542" marR="16542" marT="16542" marB="165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b="1" kern="5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Finansowy</a:t>
                      </a:r>
                      <a:endParaRPr lang="pl-PL" sz="13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16542" marR="16542" marT="16542" marB="165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b="1" kern="5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Infrastru</a:t>
                      </a:r>
                      <a:endParaRPr lang="pl-PL" sz="13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b="1" kern="5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kturalny</a:t>
                      </a:r>
                      <a:endParaRPr lang="pl-PL" sz="13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16542" marR="16542" marT="16542" marB="165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b="1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Satysfakcja</a:t>
                      </a:r>
                      <a:endParaRPr lang="pl-PL" sz="13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16542" marR="16542" marT="16542" marB="165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2670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300" kern="5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 </a:t>
                      </a:r>
                    </a:p>
                  </a:txBody>
                  <a:tcPr marL="16542" marR="16542" marT="16542" marB="165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b="1" kern="5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M</a:t>
                      </a:r>
                      <a:endParaRPr lang="pl-PL" sz="13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16542" marR="16542" marT="16542" marB="165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b="1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K</a:t>
                      </a:r>
                      <a:endParaRPr lang="pl-PL" sz="13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16542" marR="16542" marT="16542" marB="165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b="1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M</a:t>
                      </a:r>
                      <a:endParaRPr lang="pl-PL" sz="13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16542" marR="16542" marT="16542" marB="165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b="1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K</a:t>
                      </a:r>
                      <a:endParaRPr lang="pl-PL" sz="13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16542" marR="16542" marT="16542" marB="165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b="1" kern="5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M</a:t>
                      </a:r>
                      <a:endParaRPr lang="pl-PL" sz="13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16542" marR="16542" marT="16542" marB="165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b="1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K</a:t>
                      </a:r>
                      <a:endParaRPr lang="pl-PL" sz="13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16542" marR="16542" marT="16542" marB="165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b="1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M</a:t>
                      </a:r>
                      <a:endParaRPr lang="pl-PL" sz="13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16542" marR="16542" marT="16542" marB="165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b="1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K</a:t>
                      </a:r>
                      <a:endParaRPr lang="pl-PL" sz="13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16542" marR="16542" marT="16542" marB="165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b="1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M</a:t>
                      </a:r>
                      <a:endParaRPr lang="pl-PL" sz="13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16542" marR="16542" marT="16542" marB="165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b="1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K</a:t>
                      </a:r>
                      <a:endParaRPr lang="pl-PL" sz="13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16542" marR="16542" marT="16542" marB="165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b="1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M</a:t>
                      </a:r>
                      <a:endParaRPr lang="pl-PL" sz="13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16542" marR="16542" marT="16542" marB="165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b="1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K</a:t>
                      </a:r>
                      <a:endParaRPr lang="pl-PL" sz="13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16542" marR="16542" marT="16542" marB="165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1423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300" b="1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Równość w decyzjach</a:t>
                      </a:r>
                      <a:endParaRPr lang="pl-PL" sz="13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16542" marR="16542" marT="16542" marB="165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b="1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+</a:t>
                      </a:r>
                      <a:endParaRPr lang="pl-PL" sz="13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16542" marR="16542" marT="16542" marB="165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b="1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+</a:t>
                      </a:r>
                      <a:endParaRPr lang="pl-PL" sz="13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16542" marR="16542" marT="16542" marB="165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b="1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+</a:t>
                      </a:r>
                      <a:endParaRPr lang="pl-PL" sz="13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16542" marR="16542" marT="16542" marB="165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b="1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 </a:t>
                      </a:r>
                      <a:endParaRPr lang="pl-PL" sz="13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16542" marR="16542" marT="16542" marB="165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b="1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+</a:t>
                      </a:r>
                      <a:endParaRPr lang="pl-PL" sz="13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16542" marR="16542" marT="16542" marB="165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b="1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+</a:t>
                      </a:r>
                      <a:endParaRPr lang="pl-PL" sz="13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16542" marR="16542" marT="16542" marB="165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b="1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+</a:t>
                      </a:r>
                      <a:endParaRPr lang="pl-PL" sz="13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16542" marR="16542" marT="16542" marB="165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b="1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 </a:t>
                      </a:r>
                      <a:endParaRPr lang="pl-PL" sz="13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16542" marR="16542" marT="16542" marB="165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b="1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+</a:t>
                      </a:r>
                      <a:endParaRPr lang="pl-PL" sz="13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16542" marR="16542" marT="16542" marB="165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b="1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 </a:t>
                      </a:r>
                      <a:endParaRPr lang="pl-PL" sz="13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16542" marR="16542" marT="16542" marB="165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b="1" kern="5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+</a:t>
                      </a:r>
                      <a:endParaRPr lang="pl-PL" sz="13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16542" marR="16542" marT="16542" marB="165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b="1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+</a:t>
                      </a:r>
                      <a:endParaRPr lang="pl-PL" sz="13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16542" marR="16542" marT="16542" marB="165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419036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300" b="1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Równość w pracach domowych</a:t>
                      </a:r>
                      <a:endParaRPr lang="pl-PL" sz="13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16542" marR="16542" marT="16542" marB="165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b="1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--</a:t>
                      </a:r>
                      <a:endParaRPr lang="pl-PL" sz="13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16542" marR="16542" marT="16542" marB="165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b="1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-</a:t>
                      </a:r>
                      <a:endParaRPr lang="pl-PL" sz="13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16542" marR="16542" marT="16542" marB="165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b="1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--</a:t>
                      </a:r>
                      <a:endParaRPr lang="pl-PL" sz="13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16542" marR="16542" marT="16542" marB="165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b="1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--</a:t>
                      </a:r>
                      <a:endParaRPr lang="pl-PL" sz="13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16542" marR="16542" marT="16542" marB="165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b="1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--</a:t>
                      </a:r>
                      <a:endParaRPr lang="pl-PL" sz="13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16542" marR="16542" marT="16542" marB="165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b="1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 </a:t>
                      </a:r>
                      <a:endParaRPr lang="pl-PL" sz="13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16542" marR="16542" marT="16542" marB="165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b="1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-</a:t>
                      </a:r>
                      <a:endParaRPr lang="pl-PL" sz="13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16542" marR="16542" marT="16542" marB="165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b="1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-</a:t>
                      </a:r>
                      <a:endParaRPr lang="pl-PL" sz="13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16542" marR="16542" marT="16542" marB="165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b="1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--</a:t>
                      </a:r>
                      <a:endParaRPr lang="pl-PL" sz="13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16542" marR="16542" marT="16542" marB="165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b="1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 </a:t>
                      </a:r>
                      <a:endParaRPr lang="pl-PL" sz="13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16542" marR="16542" marT="16542" marB="165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b="1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--</a:t>
                      </a:r>
                      <a:endParaRPr lang="pl-PL" sz="13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16542" marR="16542" marT="16542" marB="165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b="1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-</a:t>
                      </a:r>
                      <a:endParaRPr lang="pl-PL" sz="13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16542" marR="16542" marT="16542" marB="165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</a:tr>
              <a:tr h="49590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300" b="1" kern="5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Równość w opiece nad dziećmi</a:t>
                      </a:r>
                      <a:endParaRPr lang="pl-PL" sz="13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16542" marR="16542" marT="16542" marB="165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b="1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++</a:t>
                      </a:r>
                      <a:endParaRPr lang="pl-PL" sz="13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16542" marR="16542" marT="16542" marB="165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b="1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+</a:t>
                      </a:r>
                      <a:endParaRPr lang="pl-PL" sz="13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16542" marR="16542" marT="16542" marB="165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b="1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++</a:t>
                      </a:r>
                      <a:endParaRPr lang="pl-PL" sz="13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16542" marR="16542" marT="16542" marB="165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b="1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++</a:t>
                      </a:r>
                      <a:endParaRPr lang="pl-PL" sz="13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16542" marR="16542" marT="16542" marB="165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b="1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++</a:t>
                      </a:r>
                      <a:endParaRPr lang="pl-PL" sz="13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16542" marR="16542" marT="16542" marB="165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b="1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+</a:t>
                      </a:r>
                      <a:endParaRPr lang="pl-PL" sz="13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16542" marR="16542" marT="16542" marB="165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b="1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++</a:t>
                      </a:r>
                      <a:endParaRPr lang="pl-PL" sz="13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16542" marR="16542" marT="16542" marB="165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b="1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++</a:t>
                      </a:r>
                      <a:endParaRPr lang="pl-PL" sz="13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16542" marR="16542" marT="16542" marB="165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b="1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++</a:t>
                      </a:r>
                      <a:endParaRPr lang="pl-PL" sz="13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16542" marR="16542" marT="16542" marB="165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b="1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+</a:t>
                      </a:r>
                      <a:endParaRPr lang="pl-PL" sz="13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16542" marR="16542" marT="16542" marB="165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b="1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++</a:t>
                      </a:r>
                      <a:endParaRPr lang="pl-PL" sz="13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16542" marR="16542" marT="16542" marB="165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b="1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+</a:t>
                      </a:r>
                      <a:endParaRPr lang="pl-PL" sz="13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16542" marR="16542" marT="16542" marB="165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49590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300" b="1" kern="5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Postawa prorównościowa</a:t>
                      </a:r>
                      <a:endParaRPr lang="pl-PL" sz="13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16542" marR="16542" marT="16542" marB="165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b="1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++</a:t>
                      </a:r>
                      <a:endParaRPr lang="pl-PL" sz="13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16542" marR="16542" marT="16542" marB="165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b="1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+</a:t>
                      </a:r>
                      <a:endParaRPr lang="pl-PL" sz="13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16542" marR="16542" marT="16542" marB="165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b="1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++</a:t>
                      </a:r>
                      <a:endParaRPr lang="pl-PL" sz="13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16542" marR="16542" marT="16542" marB="165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b="1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+</a:t>
                      </a:r>
                      <a:endParaRPr lang="pl-PL" sz="13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16542" marR="16542" marT="16542" marB="165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b="1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++</a:t>
                      </a:r>
                      <a:endParaRPr lang="pl-PL" sz="13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16542" marR="16542" marT="16542" marB="165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b="1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++</a:t>
                      </a:r>
                      <a:endParaRPr lang="pl-PL" sz="13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16542" marR="16542" marT="16542" marB="165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b="1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+</a:t>
                      </a:r>
                      <a:endParaRPr lang="pl-PL" sz="13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16542" marR="16542" marT="16542" marB="165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b="1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 </a:t>
                      </a:r>
                      <a:endParaRPr lang="pl-PL" sz="13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16542" marR="16542" marT="16542" marB="165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b="1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++</a:t>
                      </a:r>
                      <a:endParaRPr lang="pl-PL" sz="13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16542" marR="16542" marT="16542" marB="165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b="1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++</a:t>
                      </a:r>
                      <a:endParaRPr lang="pl-PL" sz="13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16542" marR="16542" marT="16542" marB="165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b="1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++</a:t>
                      </a:r>
                      <a:endParaRPr lang="pl-PL" sz="13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16542" marR="16542" marT="16542" marB="165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b="1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+</a:t>
                      </a:r>
                      <a:endParaRPr lang="pl-PL" sz="13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16542" marR="16542" marT="16542" marB="165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43786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300" b="1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Dominacja  mężczyzny w zasobach rodziny</a:t>
                      </a:r>
                      <a:endParaRPr lang="pl-PL" sz="13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16542" marR="16542" marT="16542" marB="165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b="1" kern="5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 </a:t>
                      </a:r>
                      <a:endParaRPr lang="pl-PL" sz="13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16542" marR="16542" marT="16542" marB="165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b="1" kern="5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 </a:t>
                      </a:r>
                      <a:endParaRPr lang="pl-PL" sz="13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16542" marR="16542" marT="16542" marB="165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b="1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+</a:t>
                      </a:r>
                      <a:endParaRPr lang="pl-PL" sz="13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16542" marR="16542" marT="16542" marB="165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b="1" kern="5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 </a:t>
                      </a:r>
                      <a:endParaRPr lang="pl-PL" sz="13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16542" marR="16542" marT="16542" marB="165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b="1" kern="5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 </a:t>
                      </a:r>
                      <a:endParaRPr lang="pl-PL" sz="13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16542" marR="16542" marT="16542" marB="165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b="1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-</a:t>
                      </a:r>
                      <a:endParaRPr lang="pl-PL" sz="13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16542" marR="16542" marT="16542" marB="165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b="1" kern="5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 </a:t>
                      </a:r>
                      <a:endParaRPr lang="pl-PL" sz="13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16542" marR="16542" marT="16542" marB="165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b="1" kern="5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 </a:t>
                      </a:r>
                      <a:endParaRPr lang="pl-PL" sz="13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16542" marR="16542" marT="16542" marB="165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b="1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-</a:t>
                      </a:r>
                      <a:endParaRPr lang="pl-PL" sz="13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16542" marR="16542" marT="16542" marB="165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b="1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+</a:t>
                      </a:r>
                      <a:endParaRPr lang="pl-PL" sz="13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16542" marR="16542" marT="16542" marB="165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b="1" kern="5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 </a:t>
                      </a:r>
                      <a:endParaRPr lang="pl-PL" sz="13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16542" marR="16542" marT="16542" marB="165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b="1" kern="5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 </a:t>
                      </a:r>
                      <a:endParaRPr lang="pl-PL" sz="13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16542" marR="16542" marT="16542" marB="165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300" b="1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Tradycyjna formacja </a:t>
                      </a:r>
                      <a:r>
                        <a:rPr lang="pl-PL" sz="1300" b="1" kern="50" dirty="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płciowa </a:t>
                      </a:r>
                      <a:endParaRPr lang="pl-PL" sz="13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16542" marR="16542" marT="16542" marB="165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b="1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+</a:t>
                      </a:r>
                      <a:endParaRPr lang="pl-PL" sz="13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16542" marR="16542" marT="16542" marB="165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b="1" kern="5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 </a:t>
                      </a:r>
                      <a:endParaRPr lang="pl-PL" sz="13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16542" marR="16542" marT="16542" marB="165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b="1" kern="5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 </a:t>
                      </a:r>
                      <a:endParaRPr lang="pl-PL" sz="13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16542" marR="16542" marT="16542" marB="165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b="1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+</a:t>
                      </a:r>
                      <a:endParaRPr lang="pl-PL" sz="13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16542" marR="16542" marT="16542" marB="165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b="1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+</a:t>
                      </a:r>
                      <a:endParaRPr lang="pl-PL" sz="13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16542" marR="16542" marT="16542" marB="165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b="1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+</a:t>
                      </a:r>
                      <a:endParaRPr lang="pl-PL" sz="13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16542" marR="16542" marT="16542" marB="165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b="1" kern="5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 </a:t>
                      </a:r>
                      <a:endParaRPr lang="pl-PL" sz="13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16542" marR="16542" marT="16542" marB="165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b="1" kern="5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 </a:t>
                      </a:r>
                      <a:endParaRPr lang="pl-PL" sz="13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16542" marR="16542" marT="16542" marB="165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b="1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+</a:t>
                      </a:r>
                      <a:endParaRPr lang="pl-PL" sz="13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16542" marR="16542" marT="16542" marB="165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b="1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+</a:t>
                      </a:r>
                      <a:endParaRPr lang="pl-PL" sz="13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16542" marR="16542" marT="16542" marB="165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b="1" kern="5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 </a:t>
                      </a:r>
                      <a:endParaRPr lang="pl-PL" sz="13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16542" marR="16542" marT="16542" marB="165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b="1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+</a:t>
                      </a:r>
                      <a:endParaRPr lang="pl-PL" sz="13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16542" marR="16542" marT="16542" marB="165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49590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300" b="1" kern="5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Tradycyjne role płci (opinie)</a:t>
                      </a:r>
                      <a:endParaRPr lang="pl-PL" sz="13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16542" marR="16542" marT="16542" marB="165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b="1" kern="5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 </a:t>
                      </a:r>
                      <a:endParaRPr lang="pl-PL" sz="13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16542" marR="16542" marT="16542" marB="165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b="1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-</a:t>
                      </a:r>
                      <a:endParaRPr lang="pl-PL" sz="13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16542" marR="16542" marT="16542" marB="165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b="1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+</a:t>
                      </a:r>
                      <a:endParaRPr lang="pl-PL" sz="13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16542" marR="16542" marT="16542" marB="165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b="1" kern="5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 </a:t>
                      </a:r>
                      <a:endParaRPr lang="pl-PL" sz="13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16542" marR="16542" marT="16542" marB="165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b="1" kern="5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 </a:t>
                      </a:r>
                      <a:endParaRPr lang="pl-PL" sz="13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16542" marR="16542" marT="16542" marB="165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b="1" kern="5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 </a:t>
                      </a:r>
                      <a:endParaRPr lang="pl-PL" sz="13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16542" marR="16542" marT="16542" marB="165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b="1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+</a:t>
                      </a:r>
                      <a:endParaRPr lang="pl-PL" sz="13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16542" marR="16542" marT="16542" marB="165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b="1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-</a:t>
                      </a:r>
                      <a:endParaRPr lang="pl-PL" sz="13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16542" marR="16542" marT="16542" marB="165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b="1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+</a:t>
                      </a:r>
                      <a:endParaRPr lang="pl-PL" sz="13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16542" marR="16542" marT="16542" marB="165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b="1" kern="5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 </a:t>
                      </a:r>
                      <a:endParaRPr lang="pl-PL" sz="13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16542" marR="16542" marT="16542" marB="165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b="1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+</a:t>
                      </a:r>
                      <a:endParaRPr lang="pl-PL" sz="13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16542" marR="16542" marT="16542" marB="165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b="1" kern="5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 </a:t>
                      </a:r>
                      <a:endParaRPr lang="pl-PL" sz="13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16542" marR="16542" marT="16542" marB="165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90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300" b="1" kern="5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Równość płci w dzieciństwie</a:t>
                      </a:r>
                      <a:endParaRPr lang="pl-PL" sz="13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16542" marR="16542" marT="16542" marB="165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b="1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-</a:t>
                      </a:r>
                      <a:endParaRPr lang="pl-PL" sz="13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16542" marR="16542" marT="16542" marB="165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b="1" kern="5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 </a:t>
                      </a:r>
                      <a:endParaRPr lang="pl-PL" sz="13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16542" marR="16542" marT="16542" marB="165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b="1" kern="5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 </a:t>
                      </a:r>
                      <a:endParaRPr lang="pl-PL" sz="13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16542" marR="16542" marT="16542" marB="165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b="1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+</a:t>
                      </a:r>
                      <a:endParaRPr lang="pl-PL" sz="13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16542" marR="16542" marT="16542" marB="165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b="1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-</a:t>
                      </a:r>
                      <a:endParaRPr lang="pl-PL" sz="13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16542" marR="16542" marT="16542" marB="165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b="1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 </a:t>
                      </a:r>
                      <a:endParaRPr lang="pl-PL" sz="13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16542" marR="16542" marT="16542" marB="165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b="1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-</a:t>
                      </a:r>
                      <a:endParaRPr lang="pl-PL" sz="13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16542" marR="16542" marT="16542" marB="165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b="1" kern="5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 </a:t>
                      </a:r>
                      <a:endParaRPr lang="pl-PL" sz="13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16542" marR="16542" marT="16542" marB="165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b="1" kern="5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 </a:t>
                      </a:r>
                      <a:endParaRPr lang="pl-PL" sz="13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16542" marR="16542" marT="16542" marB="165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b="1" kern="5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 </a:t>
                      </a:r>
                      <a:endParaRPr lang="pl-PL" sz="13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16542" marR="16542" marT="16542" marB="165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b="1" kern="5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 </a:t>
                      </a:r>
                      <a:endParaRPr lang="pl-PL" sz="13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16542" marR="16542" marT="16542" marB="165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b="1" kern="5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 </a:t>
                      </a:r>
                      <a:endParaRPr lang="pl-PL" sz="13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16542" marR="16542" marT="16542" marB="165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057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300" b="1" kern="5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Wiek</a:t>
                      </a:r>
                      <a:endParaRPr lang="pl-PL" sz="13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16542" marR="16542" marT="16542" marB="165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b="1" kern="5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--</a:t>
                      </a:r>
                      <a:endParaRPr lang="pl-PL" sz="13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16542" marR="16542" marT="16542" marB="165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b="1" kern="5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--</a:t>
                      </a:r>
                      <a:endParaRPr lang="pl-PL" sz="13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16542" marR="16542" marT="16542" marB="165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b="1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--</a:t>
                      </a:r>
                      <a:endParaRPr lang="pl-PL" sz="13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16542" marR="16542" marT="16542" marB="165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b="1" kern="5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 </a:t>
                      </a:r>
                      <a:endParaRPr lang="pl-PL" sz="13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16542" marR="16542" marT="16542" marB="165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b="1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-</a:t>
                      </a:r>
                      <a:endParaRPr lang="pl-PL" sz="13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16542" marR="16542" marT="16542" marB="165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b="1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-</a:t>
                      </a:r>
                      <a:endParaRPr lang="pl-PL" sz="13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16542" marR="16542" marT="16542" marB="165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b="1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-</a:t>
                      </a:r>
                      <a:endParaRPr lang="pl-PL" sz="13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16542" marR="16542" marT="16542" marB="165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b="1" kern="5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 </a:t>
                      </a:r>
                      <a:endParaRPr lang="pl-PL" sz="13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16542" marR="16542" marT="16542" marB="165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b="1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-</a:t>
                      </a:r>
                      <a:endParaRPr lang="pl-PL" sz="13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16542" marR="16542" marT="16542" marB="165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b="1" kern="5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 </a:t>
                      </a:r>
                      <a:endParaRPr lang="pl-PL" sz="13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16542" marR="16542" marT="16542" marB="165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b="1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--</a:t>
                      </a:r>
                      <a:endParaRPr lang="pl-PL" sz="13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16542" marR="16542" marT="16542" marB="165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b="1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--</a:t>
                      </a:r>
                      <a:endParaRPr lang="pl-PL" sz="13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16542" marR="16542" marT="16542" marB="165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67057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300" b="1" kern="5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Wykształcenie</a:t>
                      </a:r>
                      <a:endParaRPr lang="pl-PL" sz="13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16542" marR="16542" marT="16542" marB="165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b="1" kern="5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 </a:t>
                      </a:r>
                      <a:endParaRPr lang="pl-PL" sz="13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16542" marR="16542" marT="16542" marB="165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b="1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+</a:t>
                      </a:r>
                      <a:endParaRPr lang="pl-PL" sz="13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16542" marR="16542" marT="16542" marB="165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b="1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+</a:t>
                      </a:r>
                      <a:endParaRPr lang="pl-PL" sz="13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16542" marR="16542" marT="16542" marB="165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b="1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+</a:t>
                      </a:r>
                      <a:endParaRPr lang="pl-PL" sz="13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16542" marR="16542" marT="16542" marB="165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b="1" kern="5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 </a:t>
                      </a:r>
                      <a:endParaRPr lang="pl-PL" sz="13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16542" marR="16542" marT="16542" marB="165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b="1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+</a:t>
                      </a:r>
                      <a:endParaRPr lang="pl-PL" sz="13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16542" marR="16542" marT="16542" marB="165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b="1" kern="5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+</a:t>
                      </a:r>
                      <a:endParaRPr lang="pl-PL" sz="13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16542" marR="16542" marT="16542" marB="165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b="1" kern="5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+</a:t>
                      </a:r>
                      <a:endParaRPr lang="pl-PL" sz="13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16542" marR="16542" marT="16542" marB="165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b="1" kern="5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+</a:t>
                      </a:r>
                      <a:endParaRPr lang="pl-PL" sz="13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16542" marR="16542" marT="16542" marB="165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b="1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+</a:t>
                      </a:r>
                      <a:endParaRPr lang="pl-PL" sz="13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16542" marR="16542" marT="16542" marB="165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b="1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+</a:t>
                      </a:r>
                      <a:endParaRPr lang="pl-PL" sz="13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16542" marR="16542" marT="16542" marB="165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b="1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+</a:t>
                      </a:r>
                      <a:endParaRPr lang="pl-PL" sz="13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16542" marR="16542" marT="16542" marB="165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267057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300" b="1" kern="5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Dochód</a:t>
                      </a:r>
                      <a:endParaRPr lang="pl-PL" sz="13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16542" marR="16542" marT="16542" marB="165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b="1" kern="5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 </a:t>
                      </a:r>
                      <a:endParaRPr lang="pl-PL" sz="13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16542" marR="16542" marT="16542" marB="165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b="1" kern="5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 </a:t>
                      </a:r>
                      <a:endParaRPr lang="pl-PL" sz="13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16542" marR="16542" marT="16542" marB="165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b="1" kern="5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 </a:t>
                      </a:r>
                      <a:endParaRPr lang="pl-PL" sz="13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16542" marR="16542" marT="16542" marB="165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b="1" kern="5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 </a:t>
                      </a:r>
                      <a:endParaRPr lang="pl-PL" sz="13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16542" marR="16542" marT="16542" marB="165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b="1" kern="5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 </a:t>
                      </a:r>
                      <a:endParaRPr lang="pl-PL" sz="13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16542" marR="16542" marT="16542" marB="165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b="1" kern="5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 </a:t>
                      </a:r>
                      <a:endParaRPr lang="pl-PL" sz="13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16542" marR="16542" marT="16542" marB="165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b="1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 </a:t>
                      </a:r>
                      <a:endParaRPr lang="pl-PL" sz="13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16542" marR="16542" marT="16542" marB="165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b="1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 </a:t>
                      </a:r>
                      <a:endParaRPr lang="pl-PL" sz="13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16542" marR="16542" marT="16542" marB="165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b="1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 </a:t>
                      </a:r>
                      <a:endParaRPr lang="pl-PL" sz="13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16542" marR="16542" marT="16542" marB="165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b="1" kern="5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 </a:t>
                      </a:r>
                      <a:endParaRPr lang="pl-PL" sz="13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16542" marR="16542" marT="16542" marB="165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b="1" kern="5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 </a:t>
                      </a:r>
                      <a:endParaRPr lang="pl-PL" sz="13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16542" marR="16542" marT="16542" marB="165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b="1" kern="5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 </a:t>
                      </a:r>
                      <a:endParaRPr lang="pl-PL" sz="13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16542" marR="16542" marT="16542" marB="165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057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300" b="1" kern="5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Zawód (ISCO)</a:t>
                      </a:r>
                      <a:endParaRPr lang="pl-PL" sz="13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16542" marR="16542" marT="16542" marB="165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b="1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+</a:t>
                      </a:r>
                      <a:endParaRPr lang="pl-PL" sz="13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16542" marR="16542" marT="16542" marB="165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b="1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+</a:t>
                      </a:r>
                      <a:endParaRPr lang="pl-PL" sz="13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16542" marR="16542" marT="16542" marB="165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b="1" kern="5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 </a:t>
                      </a:r>
                      <a:endParaRPr lang="pl-PL" sz="13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16542" marR="16542" marT="16542" marB="165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b="1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+</a:t>
                      </a:r>
                      <a:endParaRPr lang="pl-PL" sz="13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16542" marR="16542" marT="16542" marB="165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b="1" kern="5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 </a:t>
                      </a:r>
                      <a:endParaRPr lang="pl-PL" sz="13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16542" marR="16542" marT="16542" marB="165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b="1" kern="5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 </a:t>
                      </a:r>
                      <a:endParaRPr lang="pl-PL" sz="13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16542" marR="16542" marT="16542" marB="165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b="1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+</a:t>
                      </a:r>
                      <a:endParaRPr lang="pl-PL" sz="13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16542" marR="16542" marT="16542" marB="165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b="1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+</a:t>
                      </a:r>
                      <a:endParaRPr lang="pl-PL" sz="13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16542" marR="16542" marT="16542" marB="165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b="1" kern="5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 </a:t>
                      </a:r>
                      <a:endParaRPr lang="pl-PL" sz="13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16542" marR="16542" marT="16542" marB="165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b="1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+</a:t>
                      </a:r>
                      <a:endParaRPr lang="pl-PL" sz="13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16542" marR="16542" marT="16542" marB="165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b="1" kern="5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 </a:t>
                      </a:r>
                      <a:endParaRPr lang="pl-PL" sz="13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16542" marR="16542" marT="16542" marB="165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b="1" kern="5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 </a:t>
                      </a:r>
                      <a:endParaRPr lang="pl-PL" sz="13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16542" marR="16542" marT="16542" marB="165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0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300" b="1" kern="5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R2</a:t>
                      </a:r>
                      <a:endParaRPr lang="pl-PL" sz="13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16542" marR="16542" marT="16542" marB="165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b="1" kern="5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0,52</a:t>
                      </a:r>
                      <a:endParaRPr lang="pl-PL" sz="13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16542" marR="16542" marT="16542" marB="165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b="1" kern="5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0,39</a:t>
                      </a:r>
                      <a:endParaRPr lang="pl-PL" sz="13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16542" marR="16542" marT="16542" marB="165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b="1" kern="5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0,52</a:t>
                      </a:r>
                      <a:endParaRPr lang="pl-PL" sz="13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16542" marR="16542" marT="16542" marB="165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b="1" kern="5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0,32</a:t>
                      </a:r>
                      <a:endParaRPr lang="pl-PL" sz="13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16542" marR="16542" marT="16542" marB="165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b="1" kern="5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0,36</a:t>
                      </a:r>
                      <a:endParaRPr lang="pl-PL" sz="13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16542" marR="16542" marT="16542" marB="165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b="1" kern="5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0,17</a:t>
                      </a:r>
                      <a:endParaRPr lang="pl-PL" sz="13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16542" marR="16542" marT="16542" marB="165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b="1" kern="5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0,35</a:t>
                      </a:r>
                      <a:endParaRPr lang="pl-PL" sz="13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16542" marR="16542" marT="16542" marB="165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b="1" kern="5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0,27</a:t>
                      </a:r>
                      <a:endParaRPr lang="pl-PL" sz="13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16542" marR="16542" marT="16542" marB="165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b="1" kern="5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0,35</a:t>
                      </a:r>
                      <a:endParaRPr lang="pl-PL" sz="13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16542" marR="16542" marT="16542" marB="165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b="1" kern="5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0,21</a:t>
                      </a:r>
                      <a:endParaRPr lang="pl-PL" sz="13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16542" marR="16542" marT="16542" marB="165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b="1" kern="5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0,39</a:t>
                      </a:r>
                      <a:endParaRPr lang="pl-PL" sz="13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16542" marR="16542" marT="16542" marB="165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b="1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Mangal"/>
                        </a:rPr>
                        <a:t>0,28</a:t>
                      </a:r>
                      <a:endParaRPr lang="pl-PL" sz="13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16542" marR="16542" marT="16542" marB="165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738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Podsumowanie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400" dirty="0" smtClean="0">
                <a:solidFill>
                  <a:srgbClr val="002060"/>
                </a:solidFill>
              </a:rPr>
              <a:t>Pozytywny wpływ równości w decyzjach, w opiece nad dziećmi oraz postaw </a:t>
            </a:r>
            <a:r>
              <a:rPr lang="pl-PL" sz="2400" dirty="0" err="1" smtClean="0">
                <a:solidFill>
                  <a:srgbClr val="002060"/>
                </a:solidFill>
              </a:rPr>
              <a:t>prorównościowych</a:t>
            </a:r>
            <a:r>
              <a:rPr lang="pl-PL" sz="2400" dirty="0" smtClean="0">
                <a:solidFill>
                  <a:srgbClr val="002060"/>
                </a:solidFill>
              </a:rPr>
              <a:t> </a:t>
            </a:r>
            <a:r>
              <a:rPr lang="pl-PL" sz="2400" dirty="0" smtClean="0">
                <a:solidFill>
                  <a:srgbClr val="002060"/>
                </a:solidFill>
              </a:rPr>
              <a:t>na jakość życia kobiet i mężczyzn</a:t>
            </a:r>
          </a:p>
          <a:p>
            <a:r>
              <a:rPr lang="pl-PL" sz="2400" dirty="0" smtClean="0">
                <a:solidFill>
                  <a:srgbClr val="002060"/>
                </a:solidFill>
              </a:rPr>
              <a:t>Silniejszy </a:t>
            </a:r>
            <a:r>
              <a:rPr lang="pl-PL" sz="2400" dirty="0" smtClean="0">
                <a:solidFill>
                  <a:srgbClr val="002060"/>
                </a:solidFill>
              </a:rPr>
              <a:t>wpływ na wymiary </a:t>
            </a:r>
            <a:r>
              <a:rPr lang="pl-PL" sz="2400" dirty="0" smtClean="0">
                <a:solidFill>
                  <a:srgbClr val="002060"/>
                </a:solidFill>
              </a:rPr>
              <a:t>jakości życia </a:t>
            </a:r>
            <a:r>
              <a:rPr lang="pl-PL" sz="2400" dirty="0" smtClean="0">
                <a:solidFill>
                  <a:srgbClr val="002060"/>
                </a:solidFill>
              </a:rPr>
              <a:t>mężczyzn</a:t>
            </a:r>
          </a:p>
          <a:p>
            <a:r>
              <a:rPr lang="pl-PL" sz="2400" dirty="0" smtClean="0">
                <a:solidFill>
                  <a:srgbClr val="002060"/>
                </a:solidFill>
              </a:rPr>
              <a:t>Zróżnicowany wpływ równości w pracach domowych – pozytywny dla kobiet, negatywny dla mężczyzn; negatywny jeśli małżonkowie opiekują się dziećmi</a:t>
            </a:r>
          </a:p>
          <a:p>
            <a:r>
              <a:rPr lang="pl-PL" sz="2400" dirty="0" smtClean="0">
                <a:solidFill>
                  <a:srgbClr val="002060"/>
                </a:solidFill>
              </a:rPr>
              <a:t>Mimo iż postawy nie wpływają bezpośrednio na praktyki – mają silny pozytywny wpływ na wiele wymiarów jakości </a:t>
            </a:r>
            <a:r>
              <a:rPr lang="pl-PL" sz="2400" dirty="0" smtClean="0">
                <a:solidFill>
                  <a:srgbClr val="002060"/>
                </a:solidFill>
              </a:rPr>
              <a:t>życia kobiet i mężczyzn</a:t>
            </a:r>
            <a:endParaRPr lang="pl-PL" sz="2400" dirty="0" smtClean="0">
              <a:solidFill>
                <a:srgbClr val="002060"/>
              </a:solidFill>
            </a:endParaRPr>
          </a:p>
          <a:p>
            <a:endParaRPr lang="pl-PL" dirty="0" smtClean="0">
              <a:solidFill>
                <a:srgbClr val="002060"/>
              </a:solidFill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3208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1"/>
          <p:cNvSpPr txBox="1">
            <a:spLocks noChangeArrowheads="1"/>
          </p:cNvSpPr>
          <p:nvPr/>
        </p:nvSpPr>
        <p:spPr bwMode="auto">
          <a:xfrm>
            <a:off x="581025" y="687388"/>
            <a:ext cx="7989888" cy="108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/>
          </a:p>
        </p:txBody>
      </p:sp>
      <p:sp>
        <p:nvSpPr>
          <p:cNvPr id="35843" name="Text Box 2"/>
          <p:cNvSpPr txBox="1">
            <a:spLocks noChangeArrowheads="1"/>
          </p:cNvSpPr>
          <p:nvPr/>
        </p:nvSpPr>
        <p:spPr bwMode="auto">
          <a:xfrm>
            <a:off x="539750" y="2852738"/>
            <a:ext cx="7989888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4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66CC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1pPr>
            <a:lvl2pPr>
              <a:spcBef>
                <a:spcPts val="4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35507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2pPr>
            <a:lvl3pPr>
              <a:spcBef>
                <a:spcPts val="3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35507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3pPr>
            <a:lvl4pPr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5507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4pPr>
            <a:lvl5pPr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5507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5507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5507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5507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5507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700"/>
              </a:spcBef>
              <a:buClrTx/>
              <a:buFontTx/>
              <a:buNone/>
            </a:pPr>
            <a:r>
              <a:rPr lang="pl-PL" altLang="pl-PL" sz="2800" dirty="0">
                <a:solidFill>
                  <a:srgbClr val="355071"/>
                </a:solidFill>
              </a:rPr>
              <a:t>Dziękuję za uwagę</a:t>
            </a:r>
          </a:p>
          <a:p>
            <a:pPr algn="ctr" eaLnBrk="1" hangingPunct="1">
              <a:spcBef>
                <a:spcPts val="700"/>
              </a:spcBef>
              <a:buClrTx/>
              <a:buFontTx/>
              <a:buNone/>
            </a:pPr>
            <a:r>
              <a:rPr lang="pl-PL" altLang="pl-PL" sz="2800" dirty="0" smtClean="0">
                <a:solidFill>
                  <a:srgbClr val="355071"/>
                </a:solidFill>
              </a:rPr>
              <a:t>ewa.krzaklewska@uj.edu.pl</a:t>
            </a:r>
          </a:p>
          <a:p>
            <a:pPr algn="ctr" eaLnBrk="1" hangingPunct="1">
              <a:spcBef>
                <a:spcPts val="700"/>
              </a:spcBef>
              <a:buClrTx/>
              <a:buFontTx/>
              <a:buNone/>
            </a:pPr>
            <a:r>
              <a:rPr lang="pl-PL" altLang="pl-PL" sz="2800" dirty="0" smtClean="0">
                <a:solidFill>
                  <a:srgbClr val="355071"/>
                </a:solidFill>
              </a:rPr>
              <a:t>www.geq.socjologia.uj.edu.pl</a:t>
            </a:r>
            <a:endParaRPr lang="pl-PL" altLang="pl-PL" sz="2800" dirty="0">
              <a:solidFill>
                <a:srgbClr val="355071"/>
              </a:solidFill>
            </a:endParaRPr>
          </a:p>
          <a:p>
            <a:pPr algn="ctr" eaLnBrk="1" hangingPunct="1">
              <a:buClrTx/>
              <a:buFontTx/>
              <a:buNone/>
            </a:pPr>
            <a:endParaRPr lang="pl-PL" altLang="pl-PL" dirty="0">
              <a:solidFill>
                <a:srgbClr val="355071"/>
              </a:solidFill>
            </a:endParaRPr>
          </a:p>
          <a:p>
            <a:pPr algn="ctr" eaLnBrk="1" hangingPunct="1">
              <a:buClrTx/>
              <a:buFontTx/>
              <a:buNone/>
            </a:pPr>
            <a:endParaRPr lang="pl-PL" altLang="pl-PL" dirty="0">
              <a:solidFill>
                <a:srgbClr val="355071"/>
              </a:solidFill>
            </a:endParaRPr>
          </a:p>
        </p:txBody>
      </p:sp>
      <p:pic>
        <p:nvPicPr>
          <p:cNvPr id="3584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699125"/>
            <a:ext cx="1008062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84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275" y="5867400"/>
            <a:ext cx="175577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84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5765800"/>
            <a:ext cx="1773238" cy="53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847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488" y="5786438"/>
            <a:ext cx="2703512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/>
          <p:cNvSpPr txBox="1">
            <a:spLocks noChangeArrowheads="1"/>
          </p:cNvSpPr>
          <p:nvPr/>
        </p:nvSpPr>
        <p:spPr bwMode="auto">
          <a:xfrm>
            <a:off x="581025" y="687389"/>
            <a:ext cx="7989888" cy="72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ts val="4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66CC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1pPr>
            <a:lvl2pPr>
              <a:spcBef>
                <a:spcPts val="4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35507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2pPr>
            <a:lvl3pPr>
              <a:spcBef>
                <a:spcPts val="3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35507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3pPr>
            <a:lvl4pPr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5507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4pPr>
            <a:lvl5pPr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5507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5507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5507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5507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5507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l-PL" altLang="pl-PL" sz="2800">
                <a:solidFill>
                  <a:srgbClr val="FFFFFF"/>
                </a:solidFill>
                <a:latin typeface="Calibri" panose="020F0502020204030204" pitchFamily="34" charset="0"/>
              </a:rPr>
              <a:t>METODOLOGIA BADANIA</a:t>
            </a:r>
          </a:p>
        </p:txBody>
      </p:sp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581025" y="2420938"/>
            <a:ext cx="8094663" cy="410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4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28650" algn="l"/>
                <a:tab pos="1076325" algn="l"/>
                <a:tab pos="1525588" algn="l"/>
                <a:tab pos="1974850" algn="l"/>
                <a:tab pos="2424113" algn="l"/>
                <a:tab pos="2873375" algn="l"/>
                <a:tab pos="3322638" algn="l"/>
                <a:tab pos="3771900" algn="l"/>
                <a:tab pos="4221163" algn="l"/>
                <a:tab pos="4670425" algn="l"/>
                <a:tab pos="5119688" algn="l"/>
                <a:tab pos="5568950" algn="l"/>
                <a:tab pos="6018213" algn="l"/>
                <a:tab pos="6467475" algn="l"/>
                <a:tab pos="6916738" algn="l"/>
                <a:tab pos="7366000" algn="l"/>
                <a:tab pos="7815263" algn="l"/>
                <a:tab pos="8264525" algn="l"/>
                <a:tab pos="8713788" algn="l"/>
                <a:tab pos="9163050" algn="l"/>
                <a:tab pos="9612313" algn="l"/>
              </a:tabLst>
              <a:defRPr>
                <a:solidFill>
                  <a:srgbClr val="0066CC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1pPr>
            <a:lvl2pPr marL="628650" indent="-301625">
              <a:spcBef>
                <a:spcPts val="4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28650" algn="l"/>
                <a:tab pos="1076325" algn="l"/>
                <a:tab pos="1525588" algn="l"/>
                <a:tab pos="1974850" algn="l"/>
                <a:tab pos="2424113" algn="l"/>
                <a:tab pos="2873375" algn="l"/>
                <a:tab pos="3322638" algn="l"/>
                <a:tab pos="3771900" algn="l"/>
                <a:tab pos="4221163" algn="l"/>
                <a:tab pos="4670425" algn="l"/>
                <a:tab pos="5119688" algn="l"/>
                <a:tab pos="5568950" algn="l"/>
                <a:tab pos="6018213" algn="l"/>
                <a:tab pos="6467475" algn="l"/>
                <a:tab pos="6916738" algn="l"/>
                <a:tab pos="7366000" algn="l"/>
                <a:tab pos="7815263" algn="l"/>
                <a:tab pos="8264525" algn="l"/>
                <a:tab pos="8713788" algn="l"/>
                <a:tab pos="9163050" algn="l"/>
                <a:tab pos="9612313" algn="l"/>
              </a:tabLst>
              <a:defRPr sz="1600">
                <a:solidFill>
                  <a:srgbClr val="35507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2pPr>
            <a:lvl3pPr>
              <a:spcBef>
                <a:spcPts val="3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28650" algn="l"/>
                <a:tab pos="1076325" algn="l"/>
                <a:tab pos="1525588" algn="l"/>
                <a:tab pos="1974850" algn="l"/>
                <a:tab pos="2424113" algn="l"/>
                <a:tab pos="2873375" algn="l"/>
                <a:tab pos="3322638" algn="l"/>
                <a:tab pos="3771900" algn="l"/>
                <a:tab pos="4221163" algn="l"/>
                <a:tab pos="4670425" algn="l"/>
                <a:tab pos="5119688" algn="l"/>
                <a:tab pos="5568950" algn="l"/>
                <a:tab pos="6018213" algn="l"/>
                <a:tab pos="6467475" algn="l"/>
                <a:tab pos="6916738" algn="l"/>
                <a:tab pos="7366000" algn="l"/>
                <a:tab pos="7815263" algn="l"/>
                <a:tab pos="8264525" algn="l"/>
                <a:tab pos="8713788" algn="l"/>
                <a:tab pos="9163050" algn="l"/>
                <a:tab pos="9612313" algn="l"/>
              </a:tabLst>
              <a:defRPr sz="1400">
                <a:solidFill>
                  <a:srgbClr val="35507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3pPr>
            <a:lvl4pPr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28650" algn="l"/>
                <a:tab pos="1076325" algn="l"/>
                <a:tab pos="1525588" algn="l"/>
                <a:tab pos="1974850" algn="l"/>
                <a:tab pos="2424113" algn="l"/>
                <a:tab pos="2873375" algn="l"/>
                <a:tab pos="3322638" algn="l"/>
                <a:tab pos="3771900" algn="l"/>
                <a:tab pos="4221163" algn="l"/>
                <a:tab pos="4670425" algn="l"/>
                <a:tab pos="5119688" algn="l"/>
                <a:tab pos="5568950" algn="l"/>
                <a:tab pos="6018213" algn="l"/>
                <a:tab pos="6467475" algn="l"/>
                <a:tab pos="6916738" algn="l"/>
                <a:tab pos="7366000" algn="l"/>
                <a:tab pos="7815263" algn="l"/>
                <a:tab pos="8264525" algn="l"/>
                <a:tab pos="8713788" algn="l"/>
                <a:tab pos="9163050" algn="l"/>
                <a:tab pos="9612313" algn="l"/>
              </a:tabLst>
              <a:defRPr sz="1200">
                <a:solidFill>
                  <a:srgbClr val="35507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4pPr>
            <a:lvl5pPr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28650" algn="l"/>
                <a:tab pos="1076325" algn="l"/>
                <a:tab pos="1525588" algn="l"/>
                <a:tab pos="1974850" algn="l"/>
                <a:tab pos="2424113" algn="l"/>
                <a:tab pos="2873375" algn="l"/>
                <a:tab pos="3322638" algn="l"/>
                <a:tab pos="3771900" algn="l"/>
                <a:tab pos="4221163" algn="l"/>
                <a:tab pos="4670425" algn="l"/>
                <a:tab pos="5119688" algn="l"/>
                <a:tab pos="5568950" algn="l"/>
                <a:tab pos="6018213" algn="l"/>
                <a:tab pos="6467475" algn="l"/>
                <a:tab pos="6916738" algn="l"/>
                <a:tab pos="7366000" algn="l"/>
                <a:tab pos="7815263" algn="l"/>
                <a:tab pos="8264525" algn="l"/>
                <a:tab pos="8713788" algn="l"/>
                <a:tab pos="9163050" algn="l"/>
                <a:tab pos="9612313" algn="l"/>
              </a:tabLst>
              <a:defRPr sz="1200">
                <a:solidFill>
                  <a:srgbClr val="35507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28650" algn="l"/>
                <a:tab pos="1076325" algn="l"/>
                <a:tab pos="1525588" algn="l"/>
                <a:tab pos="1974850" algn="l"/>
                <a:tab pos="2424113" algn="l"/>
                <a:tab pos="2873375" algn="l"/>
                <a:tab pos="3322638" algn="l"/>
                <a:tab pos="3771900" algn="l"/>
                <a:tab pos="4221163" algn="l"/>
                <a:tab pos="4670425" algn="l"/>
                <a:tab pos="5119688" algn="l"/>
                <a:tab pos="5568950" algn="l"/>
                <a:tab pos="6018213" algn="l"/>
                <a:tab pos="6467475" algn="l"/>
                <a:tab pos="6916738" algn="l"/>
                <a:tab pos="7366000" algn="l"/>
                <a:tab pos="7815263" algn="l"/>
                <a:tab pos="8264525" algn="l"/>
                <a:tab pos="8713788" algn="l"/>
                <a:tab pos="9163050" algn="l"/>
                <a:tab pos="9612313" algn="l"/>
              </a:tabLst>
              <a:defRPr sz="1200">
                <a:solidFill>
                  <a:srgbClr val="35507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28650" algn="l"/>
                <a:tab pos="1076325" algn="l"/>
                <a:tab pos="1525588" algn="l"/>
                <a:tab pos="1974850" algn="l"/>
                <a:tab pos="2424113" algn="l"/>
                <a:tab pos="2873375" algn="l"/>
                <a:tab pos="3322638" algn="l"/>
                <a:tab pos="3771900" algn="l"/>
                <a:tab pos="4221163" algn="l"/>
                <a:tab pos="4670425" algn="l"/>
                <a:tab pos="5119688" algn="l"/>
                <a:tab pos="5568950" algn="l"/>
                <a:tab pos="6018213" algn="l"/>
                <a:tab pos="6467475" algn="l"/>
                <a:tab pos="6916738" algn="l"/>
                <a:tab pos="7366000" algn="l"/>
                <a:tab pos="7815263" algn="l"/>
                <a:tab pos="8264525" algn="l"/>
                <a:tab pos="8713788" algn="l"/>
                <a:tab pos="9163050" algn="l"/>
                <a:tab pos="9612313" algn="l"/>
              </a:tabLst>
              <a:defRPr sz="1200">
                <a:solidFill>
                  <a:srgbClr val="35507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28650" algn="l"/>
                <a:tab pos="1076325" algn="l"/>
                <a:tab pos="1525588" algn="l"/>
                <a:tab pos="1974850" algn="l"/>
                <a:tab pos="2424113" algn="l"/>
                <a:tab pos="2873375" algn="l"/>
                <a:tab pos="3322638" algn="l"/>
                <a:tab pos="3771900" algn="l"/>
                <a:tab pos="4221163" algn="l"/>
                <a:tab pos="4670425" algn="l"/>
                <a:tab pos="5119688" algn="l"/>
                <a:tab pos="5568950" algn="l"/>
                <a:tab pos="6018213" algn="l"/>
                <a:tab pos="6467475" algn="l"/>
                <a:tab pos="6916738" algn="l"/>
                <a:tab pos="7366000" algn="l"/>
                <a:tab pos="7815263" algn="l"/>
                <a:tab pos="8264525" algn="l"/>
                <a:tab pos="8713788" algn="l"/>
                <a:tab pos="9163050" algn="l"/>
                <a:tab pos="9612313" algn="l"/>
              </a:tabLst>
              <a:defRPr sz="1200">
                <a:solidFill>
                  <a:srgbClr val="35507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28650" algn="l"/>
                <a:tab pos="1076325" algn="l"/>
                <a:tab pos="1525588" algn="l"/>
                <a:tab pos="1974850" algn="l"/>
                <a:tab pos="2424113" algn="l"/>
                <a:tab pos="2873375" algn="l"/>
                <a:tab pos="3322638" algn="l"/>
                <a:tab pos="3771900" algn="l"/>
                <a:tab pos="4221163" algn="l"/>
                <a:tab pos="4670425" algn="l"/>
                <a:tab pos="5119688" algn="l"/>
                <a:tab pos="5568950" algn="l"/>
                <a:tab pos="6018213" algn="l"/>
                <a:tab pos="6467475" algn="l"/>
                <a:tab pos="6916738" algn="l"/>
                <a:tab pos="7366000" algn="l"/>
                <a:tab pos="7815263" algn="l"/>
                <a:tab pos="8264525" algn="l"/>
                <a:tab pos="8713788" algn="l"/>
                <a:tab pos="9163050" algn="l"/>
                <a:tab pos="9612313" algn="l"/>
              </a:tabLst>
              <a:defRPr sz="1200">
                <a:solidFill>
                  <a:srgbClr val="35507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9pPr>
          </a:lstStyle>
          <a:p>
            <a:pPr lvl="1" algn="just" eaLnBrk="1" hangingPunct="1">
              <a:spcBef>
                <a:spcPts val="425"/>
              </a:spcBef>
              <a:buClrTx/>
              <a:buFontTx/>
              <a:buNone/>
            </a:pPr>
            <a:endParaRPr lang="en-GB" altLang="pl-PL" sz="1700"/>
          </a:p>
          <a:p>
            <a:pPr lvl="1" algn="just" eaLnBrk="1" hangingPunct="1">
              <a:spcBef>
                <a:spcPts val="425"/>
              </a:spcBef>
              <a:buClrTx/>
              <a:buFontTx/>
              <a:buNone/>
            </a:pPr>
            <a:endParaRPr lang="en-GB" altLang="pl-PL" sz="1700"/>
          </a:p>
          <a:p>
            <a:pPr algn="just" eaLnBrk="1" hangingPunct="1">
              <a:spcBef>
                <a:spcPts val="425"/>
              </a:spcBef>
              <a:buClrTx/>
              <a:buFontTx/>
              <a:buNone/>
            </a:pPr>
            <a:endParaRPr lang="en-GB" altLang="pl-PL" sz="1700">
              <a:solidFill>
                <a:srgbClr val="355071"/>
              </a:solidFill>
            </a:endParaRPr>
          </a:p>
        </p:txBody>
      </p:sp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6457950"/>
            <a:ext cx="441325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300" y="6497638"/>
            <a:ext cx="9271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475" y="6461125"/>
            <a:ext cx="97155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9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088" y="6497638"/>
            <a:ext cx="13477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00" name="Text Box 7"/>
          <p:cNvSpPr txBox="1">
            <a:spLocks noChangeArrowheads="1"/>
          </p:cNvSpPr>
          <p:nvPr/>
        </p:nvSpPr>
        <p:spPr bwMode="auto">
          <a:xfrm>
            <a:off x="506413" y="1772816"/>
            <a:ext cx="8093075" cy="4080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marL="301625" indent="-301625">
              <a:spcBef>
                <a:spcPts val="4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01625" algn="l"/>
                <a:tab pos="749300" algn="l"/>
                <a:tab pos="1198563" algn="l"/>
                <a:tab pos="1647825" algn="l"/>
                <a:tab pos="2097088" algn="l"/>
                <a:tab pos="2546350" algn="l"/>
                <a:tab pos="2995613" algn="l"/>
                <a:tab pos="3444875" algn="l"/>
                <a:tab pos="3894138" algn="l"/>
                <a:tab pos="4343400" algn="l"/>
                <a:tab pos="4792663" algn="l"/>
                <a:tab pos="5241925" algn="l"/>
                <a:tab pos="5691188" algn="l"/>
                <a:tab pos="6140450" algn="l"/>
                <a:tab pos="6589713" algn="l"/>
                <a:tab pos="7038975" algn="l"/>
                <a:tab pos="7488238" algn="l"/>
                <a:tab pos="7937500" algn="l"/>
                <a:tab pos="8386763" algn="l"/>
                <a:tab pos="8836025" algn="l"/>
                <a:tab pos="9285288" algn="l"/>
              </a:tabLst>
              <a:defRPr>
                <a:solidFill>
                  <a:srgbClr val="0066CC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1pPr>
            <a:lvl2pPr>
              <a:spcBef>
                <a:spcPts val="4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01625" algn="l"/>
                <a:tab pos="749300" algn="l"/>
                <a:tab pos="1198563" algn="l"/>
                <a:tab pos="1647825" algn="l"/>
                <a:tab pos="2097088" algn="l"/>
                <a:tab pos="2546350" algn="l"/>
                <a:tab pos="2995613" algn="l"/>
                <a:tab pos="3444875" algn="l"/>
                <a:tab pos="3894138" algn="l"/>
                <a:tab pos="4343400" algn="l"/>
                <a:tab pos="4792663" algn="l"/>
                <a:tab pos="5241925" algn="l"/>
                <a:tab pos="5691188" algn="l"/>
                <a:tab pos="6140450" algn="l"/>
                <a:tab pos="6589713" algn="l"/>
                <a:tab pos="7038975" algn="l"/>
                <a:tab pos="7488238" algn="l"/>
                <a:tab pos="7937500" algn="l"/>
                <a:tab pos="8386763" algn="l"/>
                <a:tab pos="8836025" algn="l"/>
                <a:tab pos="9285288" algn="l"/>
              </a:tabLst>
              <a:defRPr sz="1600">
                <a:solidFill>
                  <a:srgbClr val="35507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2pPr>
            <a:lvl3pPr>
              <a:spcBef>
                <a:spcPts val="3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01625" algn="l"/>
                <a:tab pos="749300" algn="l"/>
                <a:tab pos="1198563" algn="l"/>
                <a:tab pos="1647825" algn="l"/>
                <a:tab pos="2097088" algn="l"/>
                <a:tab pos="2546350" algn="l"/>
                <a:tab pos="2995613" algn="l"/>
                <a:tab pos="3444875" algn="l"/>
                <a:tab pos="3894138" algn="l"/>
                <a:tab pos="4343400" algn="l"/>
                <a:tab pos="4792663" algn="l"/>
                <a:tab pos="5241925" algn="l"/>
                <a:tab pos="5691188" algn="l"/>
                <a:tab pos="6140450" algn="l"/>
                <a:tab pos="6589713" algn="l"/>
                <a:tab pos="7038975" algn="l"/>
                <a:tab pos="7488238" algn="l"/>
                <a:tab pos="7937500" algn="l"/>
                <a:tab pos="8386763" algn="l"/>
                <a:tab pos="8836025" algn="l"/>
                <a:tab pos="9285288" algn="l"/>
              </a:tabLst>
              <a:defRPr sz="1400">
                <a:solidFill>
                  <a:srgbClr val="35507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3pPr>
            <a:lvl4pPr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01625" algn="l"/>
                <a:tab pos="749300" algn="l"/>
                <a:tab pos="1198563" algn="l"/>
                <a:tab pos="1647825" algn="l"/>
                <a:tab pos="2097088" algn="l"/>
                <a:tab pos="2546350" algn="l"/>
                <a:tab pos="2995613" algn="l"/>
                <a:tab pos="3444875" algn="l"/>
                <a:tab pos="3894138" algn="l"/>
                <a:tab pos="4343400" algn="l"/>
                <a:tab pos="4792663" algn="l"/>
                <a:tab pos="5241925" algn="l"/>
                <a:tab pos="5691188" algn="l"/>
                <a:tab pos="6140450" algn="l"/>
                <a:tab pos="6589713" algn="l"/>
                <a:tab pos="7038975" algn="l"/>
                <a:tab pos="7488238" algn="l"/>
                <a:tab pos="7937500" algn="l"/>
                <a:tab pos="8386763" algn="l"/>
                <a:tab pos="8836025" algn="l"/>
                <a:tab pos="9285288" algn="l"/>
              </a:tabLst>
              <a:defRPr sz="1200">
                <a:solidFill>
                  <a:srgbClr val="35507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4pPr>
            <a:lvl5pPr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01625" algn="l"/>
                <a:tab pos="749300" algn="l"/>
                <a:tab pos="1198563" algn="l"/>
                <a:tab pos="1647825" algn="l"/>
                <a:tab pos="2097088" algn="l"/>
                <a:tab pos="2546350" algn="l"/>
                <a:tab pos="2995613" algn="l"/>
                <a:tab pos="3444875" algn="l"/>
                <a:tab pos="3894138" algn="l"/>
                <a:tab pos="4343400" algn="l"/>
                <a:tab pos="4792663" algn="l"/>
                <a:tab pos="5241925" algn="l"/>
                <a:tab pos="5691188" algn="l"/>
                <a:tab pos="6140450" algn="l"/>
                <a:tab pos="6589713" algn="l"/>
                <a:tab pos="7038975" algn="l"/>
                <a:tab pos="7488238" algn="l"/>
                <a:tab pos="7937500" algn="l"/>
                <a:tab pos="8386763" algn="l"/>
                <a:tab pos="8836025" algn="l"/>
                <a:tab pos="9285288" algn="l"/>
              </a:tabLst>
              <a:defRPr sz="1200">
                <a:solidFill>
                  <a:srgbClr val="35507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01625" algn="l"/>
                <a:tab pos="749300" algn="l"/>
                <a:tab pos="1198563" algn="l"/>
                <a:tab pos="1647825" algn="l"/>
                <a:tab pos="2097088" algn="l"/>
                <a:tab pos="2546350" algn="l"/>
                <a:tab pos="2995613" algn="l"/>
                <a:tab pos="3444875" algn="l"/>
                <a:tab pos="3894138" algn="l"/>
                <a:tab pos="4343400" algn="l"/>
                <a:tab pos="4792663" algn="l"/>
                <a:tab pos="5241925" algn="l"/>
                <a:tab pos="5691188" algn="l"/>
                <a:tab pos="6140450" algn="l"/>
                <a:tab pos="6589713" algn="l"/>
                <a:tab pos="7038975" algn="l"/>
                <a:tab pos="7488238" algn="l"/>
                <a:tab pos="7937500" algn="l"/>
                <a:tab pos="8386763" algn="l"/>
                <a:tab pos="8836025" algn="l"/>
                <a:tab pos="9285288" algn="l"/>
              </a:tabLst>
              <a:defRPr sz="1200">
                <a:solidFill>
                  <a:srgbClr val="35507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01625" algn="l"/>
                <a:tab pos="749300" algn="l"/>
                <a:tab pos="1198563" algn="l"/>
                <a:tab pos="1647825" algn="l"/>
                <a:tab pos="2097088" algn="l"/>
                <a:tab pos="2546350" algn="l"/>
                <a:tab pos="2995613" algn="l"/>
                <a:tab pos="3444875" algn="l"/>
                <a:tab pos="3894138" algn="l"/>
                <a:tab pos="4343400" algn="l"/>
                <a:tab pos="4792663" algn="l"/>
                <a:tab pos="5241925" algn="l"/>
                <a:tab pos="5691188" algn="l"/>
                <a:tab pos="6140450" algn="l"/>
                <a:tab pos="6589713" algn="l"/>
                <a:tab pos="7038975" algn="l"/>
                <a:tab pos="7488238" algn="l"/>
                <a:tab pos="7937500" algn="l"/>
                <a:tab pos="8386763" algn="l"/>
                <a:tab pos="8836025" algn="l"/>
                <a:tab pos="9285288" algn="l"/>
              </a:tabLst>
              <a:defRPr sz="1200">
                <a:solidFill>
                  <a:srgbClr val="35507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01625" algn="l"/>
                <a:tab pos="749300" algn="l"/>
                <a:tab pos="1198563" algn="l"/>
                <a:tab pos="1647825" algn="l"/>
                <a:tab pos="2097088" algn="l"/>
                <a:tab pos="2546350" algn="l"/>
                <a:tab pos="2995613" algn="l"/>
                <a:tab pos="3444875" algn="l"/>
                <a:tab pos="3894138" algn="l"/>
                <a:tab pos="4343400" algn="l"/>
                <a:tab pos="4792663" algn="l"/>
                <a:tab pos="5241925" algn="l"/>
                <a:tab pos="5691188" algn="l"/>
                <a:tab pos="6140450" algn="l"/>
                <a:tab pos="6589713" algn="l"/>
                <a:tab pos="7038975" algn="l"/>
                <a:tab pos="7488238" algn="l"/>
                <a:tab pos="7937500" algn="l"/>
                <a:tab pos="8386763" algn="l"/>
                <a:tab pos="8836025" algn="l"/>
                <a:tab pos="9285288" algn="l"/>
              </a:tabLst>
              <a:defRPr sz="1200">
                <a:solidFill>
                  <a:srgbClr val="35507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01625" algn="l"/>
                <a:tab pos="749300" algn="l"/>
                <a:tab pos="1198563" algn="l"/>
                <a:tab pos="1647825" algn="l"/>
                <a:tab pos="2097088" algn="l"/>
                <a:tab pos="2546350" algn="l"/>
                <a:tab pos="2995613" algn="l"/>
                <a:tab pos="3444875" algn="l"/>
                <a:tab pos="3894138" algn="l"/>
                <a:tab pos="4343400" algn="l"/>
                <a:tab pos="4792663" algn="l"/>
                <a:tab pos="5241925" algn="l"/>
                <a:tab pos="5691188" algn="l"/>
                <a:tab pos="6140450" algn="l"/>
                <a:tab pos="6589713" algn="l"/>
                <a:tab pos="7038975" algn="l"/>
                <a:tab pos="7488238" algn="l"/>
                <a:tab pos="7937500" algn="l"/>
                <a:tab pos="8386763" algn="l"/>
                <a:tab pos="8836025" algn="l"/>
                <a:tab pos="9285288" algn="l"/>
              </a:tabLst>
              <a:defRPr sz="1200">
                <a:solidFill>
                  <a:srgbClr val="35507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9pPr>
          </a:lstStyle>
          <a:p>
            <a:pPr>
              <a:buClr>
                <a:srgbClr val="0070C0"/>
              </a:buClr>
              <a:buFont typeface="Wingdings 2" panose="05020102010507070707" pitchFamily="18" charset="2"/>
              <a:buChar char=""/>
            </a:pPr>
            <a:r>
              <a:rPr lang="pl-PL" altLang="pl-PL" sz="2000" dirty="0">
                <a:solidFill>
                  <a:srgbClr val="355071"/>
                </a:solidFill>
              </a:rPr>
              <a:t>Badanie sondażowe (firma PBS)</a:t>
            </a:r>
          </a:p>
          <a:p>
            <a:pPr>
              <a:buClr>
                <a:srgbClr val="0070C0"/>
              </a:buClr>
              <a:buFont typeface="Wingdings 2" panose="05020102010507070707" pitchFamily="18" charset="2"/>
              <a:buChar char=""/>
            </a:pPr>
            <a:r>
              <a:rPr lang="pl-PL" altLang="pl-PL" sz="2000" dirty="0">
                <a:solidFill>
                  <a:srgbClr val="355071"/>
                </a:solidFill>
              </a:rPr>
              <a:t>C</a:t>
            </a:r>
            <a:r>
              <a:rPr lang="pl-PL" altLang="pl-PL" sz="2000" dirty="0" smtClean="0">
                <a:solidFill>
                  <a:srgbClr val="355071"/>
                </a:solidFill>
              </a:rPr>
              <a:t>zas </a:t>
            </a:r>
            <a:r>
              <a:rPr lang="pl-PL" altLang="pl-PL" sz="2000" dirty="0">
                <a:solidFill>
                  <a:srgbClr val="355071"/>
                </a:solidFill>
              </a:rPr>
              <a:t>przeprowadzenia badania: 13 kwietnia 2015 do 20 maja 2015</a:t>
            </a:r>
          </a:p>
          <a:p>
            <a:pPr>
              <a:buClr>
                <a:srgbClr val="0070C0"/>
              </a:buClr>
              <a:buFont typeface="Wingdings 2" panose="05020102010507070707" pitchFamily="18" charset="2"/>
              <a:buChar char=""/>
            </a:pPr>
            <a:r>
              <a:rPr lang="pl-PL" altLang="pl-PL" sz="2000" dirty="0">
                <a:solidFill>
                  <a:srgbClr val="355071"/>
                </a:solidFill>
              </a:rPr>
              <a:t>Ogólnopolska reprezentatywna próba losowa dorosłych Polek i Polaków (próba adresowa)</a:t>
            </a:r>
          </a:p>
          <a:p>
            <a:pPr>
              <a:buClr>
                <a:srgbClr val="0070C0"/>
              </a:buClr>
              <a:buFont typeface="Wingdings 2" panose="05020102010507070707" pitchFamily="18" charset="2"/>
              <a:buChar char=""/>
            </a:pPr>
            <a:r>
              <a:rPr lang="pl-PL" altLang="pl-PL" sz="2000" dirty="0">
                <a:solidFill>
                  <a:srgbClr val="355071"/>
                </a:solidFill>
              </a:rPr>
              <a:t>1501 respondentów</a:t>
            </a:r>
          </a:p>
          <a:p>
            <a:pPr>
              <a:buClr>
                <a:srgbClr val="0070C0"/>
              </a:buClr>
              <a:buFont typeface="Wingdings 2" panose="05020102010507070707" pitchFamily="18" charset="2"/>
              <a:buChar char=""/>
            </a:pPr>
            <a:r>
              <a:rPr lang="pl-PL" altLang="pl-PL" sz="2000" dirty="0">
                <a:solidFill>
                  <a:srgbClr val="355071"/>
                </a:solidFill>
              </a:rPr>
              <a:t>Efektywność realizacji próby (</a:t>
            </a:r>
            <a:r>
              <a:rPr lang="pl-PL" altLang="pl-PL" sz="2000" i="1" dirty="0" err="1">
                <a:solidFill>
                  <a:srgbClr val="355071"/>
                </a:solidFill>
              </a:rPr>
              <a:t>response</a:t>
            </a:r>
            <a:r>
              <a:rPr lang="pl-PL" altLang="pl-PL" sz="2000" i="1" dirty="0">
                <a:solidFill>
                  <a:srgbClr val="355071"/>
                </a:solidFill>
              </a:rPr>
              <a:t> </a:t>
            </a:r>
            <a:r>
              <a:rPr lang="pl-PL" altLang="pl-PL" sz="2000" i="1" dirty="0" err="1">
                <a:solidFill>
                  <a:srgbClr val="355071"/>
                </a:solidFill>
              </a:rPr>
              <a:t>rate</a:t>
            </a:r>
            <a:r>
              <a:rPr lang="pl-PL" altLang="pl-PL" sz="2000" dirty="0">
                <a:solidFill>
                  <a:srgbClr val="355071"/>
                </a:solidFill>
              </a:rPr>
              <a:t>): 64%</a:t>
            </a:r>
          </a:p>
          <a:p>
            <a:pPr>
              <a:buClr>
                <a:srgbClr val="0070C0"/>
              </a:buClr>
              <a:buFont typeface="Wingdings 2" panose="05020102010507070707" pitchFamily="18" charset="2"/>
              <a:buChar char=""/>
            </a:pPr>
            <a:r>
              <a:rPr lang="pl-PL" altLang="pl-PL" sz="2000" dirty="0">
                <a:solidFill>
                  <a:srgbClr val="355071"/>
                </a:solidFill>
              </a:rPr>
              <a:t>Wywiad osobisty z wykorzystaniem komputera (</a:t>
            </a:r>
            <a:r>
              <a:rPr lang="pl-PL" altLang="pl-PL" sz="2000" dirty="0" err="1">
                <a:solidFill>
                  <a:srgbClr val="355071"/>
                </a:solidFill>
              </a:rPr>
              <a:t>Computer</a:t>
            </a:r>
            <a:r>
              <a:rPr lang="pl-PL" altLang="pl-PL" sz="2000" dirty="0">
                <a:solidFill>
                  <a:srgbClr val="355071"/>
                </a:solidFill>
              </a:rPr>
              <a:t> </a:t>
            </a:r>
            <a:r>
              <a:rPr lang="pl-PL" altLang="pl-PL" sz="2000" dirty="0" err="1">
                <a:solidFill>
                  <a:srgbClr val="355071"/>
                </a:solidFill>
              </a:rPr>
              <a:t>Assisted</a:t>
            </a:r>
            <a:r>
              <a:rPr lang="pl-PL" altLang="pl-PL" sz="2000" dirty="0">
                <a:solidFill>
                  <a:srgbClr val="355071"/>
                </a:solidFill>
              </a:rPr>
              <a:t> Personal Interview) oraz ankieta do samodzielnego wypełnienia (</a:t>
            </a:r>
            <a:r>
              <a:rPr lang="pl-PL" altLang="pl-PL" sz="2000" dirty="0" err="1">
                <a:solidFill>
                  <a:srgbClr val="355071"/>
                </a:solidFill>
              </a:rPr>
              <a:t>Computer</a:t>
            </a:r>
            <a:r>
              <a:rPr lang="pl-PL" altLang="pl-PL" sz="2000" dirty="0">
                <a:solidFill>
                  <a:srgbClr val="355071"/>
                </a:solidFill>
              </a:rPr>
              <a:t> </a:t>
            </a:r>
            <a:r>
              <a:rPr lang="pl-PL" altLang="pl-PL" sz="2000" dirty="0" err="1">
                <a:solidFill>
                  <a:srgbClr val="355071"/>
                </a:solidFill>
              </a:rPr>
              <a:t>Assisted</a:t>
            </a:r>
            <a:r>
              <a:rPr lang="pl-PL" altLang="pl-PL" sz="2000" dirty="0">
                <a:solidFill>
                  <a:srgbClr val="355071"/>
                </a:solidFill>
              </a:rPr>
              <a:t> </a:t>
            </a:r>
            <a:r>
              <a:rPr lang="pl-PL" altLang="pl-PL" sz="2000" dirty="0" err="1">
                <a:solidFill>
                  <a:srgbClr val="355071"/>
                </a:solidFill>
              </a:rPr>
              <a:t>Individual</a:t>
            </a:r>
            <a:r>
              <a:rPr lang="pl-PL" altLang="pl-PL" sz="2000" dirty="0">
                <a:solidFill>
                  <a:srgbClr val="355071"/>
                </a:solidFill>
              </a:rPr>
              <a:t> Interview) w odniesieniu do pytań wrażliwych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581025" y="687389"/>
            <a:ext cx="7989888" cy="72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ts val="4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66CC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1pPr>
            <a:lvl2pPr>
              <a:spcBef>
                <a:spcPts val="4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35507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2pPr>
            <a:lvl3pPr>
              <a:spcBef>
                <a:spcPts val="3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35507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3pPr>
            <a:lvl4pPr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5507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4pPr>
            <a:lvl5pPr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5507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5507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5507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5507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5507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l-PL" altLang="pl-PL" sz="2800" dirty="0">
                <a:solidFill>
                  <a:srgbClr val="FFFFFF"/>
                </a:solidFill>
              </a:rPr>
              <a:t>CELE </a:t>
            </a:r>
            <a:r>
              <a:rPr lang="pl-PL" altLang="pl-PL" sz="2800" dirty="0" smtClean="0">
                <a:solidFill>
                  <a:srgbClr val="FFFFFF"/>
                </a:solidFill>
              </a:rPr>
              <a:t>BADANIA</a:t>
            </a:r>
            <a:endParaRPr lang="pl-PL" altLang="pl-PL" sz="2800" dirty="0">
              <a:solidFill>
                <a:srgbClr val="FFFFFF"/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2480791" y="4653136"/>
            <a:ext cx="6663209" cy="1710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6113" indent="-342900">
              <a:spcBef>
                <a:spcPts val="45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pl-PL" altLang="pl-PL" sz="2400" dirty="0" smtClean="0">
                <a:solidFill>
                  <a:srgbClr val="355071"/>
                </a:solidFill>
                <a:latin typeface="Gill Sans MT" panose="020B0502020104020203" pitchFamily="34" charset="-18"/>
              </a:rPr>
              <a:t>Jaki jest wpływ równości </a:t>
            </a:r>
            <a:r>
              <a:rPr lang="pl-PL" altLang="pl-PL" sz="2400" dirty="0">
                <a:solidFill>
                  <a:srgbClr val="355071"/>
                </a:solidFill>
                <a:latin typeface="Gill Sans MT" panose="020B0502020104020203" pitchFamily="34" charset="-18"/>
              </a:rPr>
              <a:t>płci </a:t>
            </a:r>
            <a:r>
              <a:rPr lang="pl-PL" altLang="pl-PL" sz="2400" dirty="0" smtClean="0">
                <a:solidFill>
                  <a:srgbClr val="355071"/>
                </a:solidFill>
                <a:latin typeface="Gill Sans MT" panose="020B0502020104020203" pitchFamily="34" charset="-18"/>
              </a:rPr>
              <a:t>na poszczególne wymiary jakości </a:t>
            </a:r>
            <a:r>
              <a:rPr lang="pl-PL" altLang="pl-PL" sz="2400" dirty="0">
                <a:solidFill>
                  <a:srgbClr val="355071"/>
                </a:solidFill>
                <a:latin typeface="Gill Sans MT" panose="020B0502020104020203" pitchFamily="34" charset="-18"/>
              </a:rPr>
              <a:t>życia kobiet i mężczyzn? </a:t>
            </a:r>
          </a:p>
          <a:p>
            <a:pPr marL="646113" indent="-342900">
              <a:spcBef>
                <a:spcPts val="45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pl-PL" altLang="pl-PL" sz="2400" dirty="0">
                <a:solidFill>
                  <a:srgbClr val="355071"/>
                </a:solidFill>
                <a:latin typeface="Gill Sans MT" panose="020B0502020104020203" pitchFamily="34" charset="-18"/>
              </a:rPr>
              <a:t>Jak poszczególne wymiary równości płci wpływają na jakość życia?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305097833"/>
              </p:ext>
            </p:extLst>
          </p:nvPr>
        </p:nvGraphicFramePr>
        <p:xfrm>
          <a:off x="327497" y="2348880"/>
          <a:ext cx="8496944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2385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/>
          <p:cNvSpPr txBox="1">
            <a:spLocks noChangeArrowheads="1"/>
          </p:cNvSpPr>
          <p:nvPr/>
        </p:nvSpPr>
        <p:spPr bwMode="auto">
          <a:xfrm>
            <a:off x="581025" y="687389"/>
            <a:ext cx="7989888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ts val="4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66CC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1pPr>
            <a:lvl2pPr>
              <a:spcBef>
                <a:spcPts val="4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35507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2pPr>
            <a:lvl3pPr>
              <a:spcBef>
                <a:spcPts val="3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35507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3pPr>
            <a:lvl4pPr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5507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4pPr>
            <a:lvl5pPr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5507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5507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5507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5507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5507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l-PL" altLang="pl-PL" sz="28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WIELOWYMIAROWOŚĆ RÓWNOŚCI PŁCI </a:t>
            </a:r>
            <a:endParaRPr lang="pl-PL" altLang="pl-PL" sz="28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581025" y="2420938"/>
            <a:ext cx="8094663" cy="410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4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28650" algn="l"/>
                <a:tab pos="1076325" algn="l"/>
                <a:tab pos="1525588" algn="l"/>
                <a:tab pos="1974850" algn="l"/>
                <a:tab pos="2424113" algn="l"/>
                <a:tab pos="2873375" algn="l"/>
                <a:tab pos="3322638" algn="l"/>
                <a:tab pos="3771900" algn="l"/>
                <a:tab pos="4221163" algn="l"/>
                <a:tab pos="4670425" algn="l"/>
                <a:tab pos="5119688" algn="l"/>
                <a:tab pos="5568950" algn="l"/>
                <a:tab pos="6018213" algn="l"/>
                <a:tab pos="6467475" algn="l"/>
                <a:tab pos="6916738" algn="l"/>
                <a:tab pos="7366000" algn="l"/>
                <a:tab pos="7815263" algn="l"/>
                <a:tab pos="8264525" algn="l"/>
                <a:tab pos="8713788" algn="l"/>
                <a:tab pos="9163050" algn="l"/>
                <a:tab pos="9612313" algn="l"/>
              </a:tabLst>
              <a:defRPr>
                <a:solidFill>
                  <a:srgbClr val="0066CC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1pPr>
            <a:lvl2pPr marL="628650" indent="-301625">
              <a:spcBef>
                <a:spcPts val="4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28650" algn="l"/>
                <a:tab pos="1076325" algn="l"/>
                <a:tab pos="1525588" algn="l"/>
                <a:tab pos="1974850" algn="l"/>
                <a:tab pos="2424113" algn="l"/>
                <a:tab pos="2873375" algn="l"/>
                <a:tab pos="3322638" algn="l"/>
                <a:tab pos="3771900" algn="l"/>
                <a:tab pos="4221163" algn="l"/>
                <a:tab pos="4670425" algn="l"/>
                <a:tab pos="5119688" algn="l"/>
                <a:tab pos="5568950" algn="l"/>
                <a:tab pos="6018213" algn="l"/>
                <a:tab pos="6467475" algn="l"/>
                <a:tab pos="6916738" algn="l"/>
                <a:tab pos="7366000" algn="l"/>
                <a:tab pos="7815263" algn="l"/>
                <a:tab pos="8264525" algn="l"/>
                <a:tab pos="8713788" algn="l"/>
                <a:tab pos="9163050" algn="l"/>
                <a:tab pos="9612313" algn="l"/>
              </a:tabLst>
              <a:defRPr sz="1600">
                <a:solidFill>
                  <a:srgbClr val="35507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2pPr>
            <a:lvl3pPr>
              <a:spcBef>
                <a:spcPts val="3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28650" algn="l"/>
                <a:tab pos="1076325" algn="l"/>
                <a:tab pos="1525588" algn="l"/>
                <a:tab pos="1974850" algn="l"/>
                <a:tab pos="2424113" algn="l"/>
                <a:tab pos="2873375" algn="l"/>
                <a:tab pos="3322638" algn="l"/>
                <a:tab pos="3771900" algn="l"/>
                <a:tab pos="4221163" algn="l"/>
                <a:tab pos="4670425" algn="l"/>
                <a:tab pos="5119688" algn="l"/>
                <a:tab pos="5568950" algn="l"/>
                <a:tab pos="6018213" algn="l"/>
                <a:tab pos="6467475" algn="l"/>
                <a:tab pos="6916738" algn="l"/>
                <a:tab pos="7366000" algn="l"/>
                <a:tab pos="7815263" algn="l"/>
                <a:tab pos="8264525" algn="l"/>
                <a:tab pos="8713788" algn="l"/>
                <a:tab pos="9163050" algn="l"/>
                <a:tab pos="9612313" algn="l"/>
              </a:tabLst>
              <a:defRPr sz="1400">
                <a:solidFill>
                  <a:srgbClr val="35507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3pPr>
            <a:lvl4pPr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28650" algn="l"/>
                <a:tab pos="1076325" algn="l"/>
                <a:tab pos="1525588" algn="l"/>
                <a:tab pos="1974850" algn="l"/>
                <a:tab pos="2424113" algn="l"/>
                <a:tab pos="2873375" algn="l"/>
                <a:tab pos="3322638" algn="l"/>
                <a:tab pos="3771900" algn="l"/>
                <a:tab pos="4221163" algn="l"/>
                <a:tab pos="4670425" algn="l"/>
                <a:tab pos="5119688" algn="l"/>
                <a:tab pos="5568950" algn="l"/>
                <a:tab pos="6018213" algn="l"/>
                <a:tab pos="6467475" algn="l"/>
                <a:tab pos="6916738" algn="l"/>
                <a:tab pos="7366000" algn="l"/>
                <a:tab pos="7815263" algn="l"/>
                <a:tab pos="8264525" algn="l"/>
                <a:tab pos="8713788" algn="l"/>
                <a:tab pos="9163050" algn="l"/>
                <a:tab pos="9612313" algn="l"/>
              </a:tabLst>
              <a:defRPr sz="1200">
                <a:solidFill>
                  <a:srgbClr val="35507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4pPr>
            <a:lvl5pPr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28650" algn="l"/>
                <a:tab pos="1076325" algn="l"/>
                <a:tab pos="1525588" algn="l"/>
                <a:tab pos="1974850" algn="l"/>
                <a:tab pos="2424113" algn="l"/>
                <a:tab pos="2873375" algn="l"/>
                <a:tab pos="3322638" algn="l"/>
                <a:tab pos="3771900" algn="l"/>
                <a:tab pos="4221163" algn="l"/>
                <a:tab pos="4670425" algn="l"/>
                <a:tab pos="5119688" algn="l"/>
                <a:tab pos="5568950" algn="l"/>
                <a:tab pos="6018213" algn="l"/>
                <a:tab pos="6467475" algn="l"/>
                <a:tab pos="6916738" algn="l"/>
                <a:tab pos="7366000" algn="l"/>
                <a:tab pos="7815263" algn="l"/>
                <a:tab pos="8264525" algn="l"/>
                <a:tab pos="8713788" algn="l"/>
                <a:tab pos="9163050" algn="l"/>
                <a:tab pos="9612313" algn="l"/>
              </a:tabLst>
              <a:defRPr sz="1200">
                <a:solidFill>
                  <a:srgbClr val="35507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28650" algn="l"/>
                <a:tab pos="1076325" algn="l"/>
                <a:tab pos="1525588" algn="l"/>
                <a:tab pos="1974850" algn="l"/>
                <a:tab pos="2424113" algn="l"/>
                <a:tab pos="2873375" algn="l"/>
                <a:tab pos="3322638" algn="l"/>
                <a:tab pos="3771900" algn="l"/>
                <a:tab pos="4221163" algn="l"/>
                <a:tab pos="4670425" algn="l"/>
                <a:tab pos="5119688" algn="l"/>
                <a:tab pos="5568950" algn="l"/>
                <a:tab pos="6018213" algn="l"/>
                <a:tab pos="6467475" algn="l"/>
                <a:tab pos="6916738" algn="l"/>
                <a:tab pos="7366000" algn="l"/>
                <a:tab pos="7815263" algn="l"/>
                <a:tab pos="8264525" algn="l"/>
                <a:tab pos="8713788" algn="l"/>
                <a:tab pos="9163050" algn="l"/>
                <a:tab pos="9612313" algn="l"/>
              </a:tabLst>
              <a:defRPr sz="1200">
                <a:solidFill>
                  <a:srgbClr val="35507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28650" algn="l"/>
                <a:tab pos="1076325" algn="l"/>
                <a:tab pos="1525588" algn="l"/>
                <a:tab pos="1974850" algn="l"/>
                <a:tab pos="2424113" algn="l"/>
                <a:tab pos="2873375" algn="l"/>
                <a:tab pos="3322638" algn="l"/>
                <a:tab pos="3771900" algn="l"/>
                <a:tab pos="4221163" algn="l"/>
                <a:tab pos="4670425" algn="l"/>
                <a:tab pos="5119688" algn="l"/>
                <a:tab pos="5568950" algn="l"/>
                <a:tab pos="6018213" algn="l"/>
                <a:tab pos="6467475" algn="l"/>
                <a:tab pos="6916738" algn="l"/>
                <a:tab pos="7366000" algn="l"/>
                <a:tab pos="7815263" algn="l"/>
                <a:tab pos="8264525" algn="l"/>
                <a:tab pos="8713788" algn="l"/>
                <a:tab pos="9163050" algn="l"/>
                <a:tab pos="9612313" algn="l"/>
              </a:tabLst>
              <a:defRPr sz="1200">
                <a:solidFill>
                  <a:srgbClr val="35507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28650" algn="l"/>
                <a:tab pos="1076325" algn="l"/>
                <a:tab pos="1525588" algn="l"/>
                <a:tab pos="1974850" algn="l"/>
                <a:tab pos="2424113" algn="l"/>
                <a:tab pos="2873375" algn="l"/>
                <a:tab pos="3322638" algn="l"/>
                <a:tab pos="3771900" algn="l"/>
                <a:tab pos="4221163" algn="l"/>
                <a:tab pos="4670425" algn="l"/>
                <a:tab pos="5119688" algn="l"/>
                <a:tab pos="5568950" algn="l"/>
                <a:tab pos="6018213" algn="l"/>
                <a:tab pos="6467475" algn="l"/>
                <a:tab pos="6916738" algn="l"/>
                <a:tab pos="7366000" algn="l"/>
                <a:tab pos="7815263" algn="l"/>
                <a:tab pos="8264525" algn="l"/>
                <a:tab pos="8713788" algn="l"/>
                <a:tab pos="9163050" algn="l"/>
                <a:tab pos="9612313" algn="l"/>
              </a:tabLst>
              <a:defRPr sz="1200">
                <a:solidFill>
                  <a:srgbClr val="35507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28650" algn="l"/>
                <a:tab pos="1076325" algn="l"/>
                <a:tab pos="1525588" algn="l"/>
                <a:tab pos="1974850" algn="l"/>
                <a:tab pos="2424113" algn="l"/>
                <a:tab pos="2873375" algn="l"/>
                <a:tab pos="3322638" algn="l"/>
                <a:tab pos="3771900" algn="l"/>
                <a:tab pos="4221163" algn="l"/>
                <a:tab pos="4670425" algn="l"/>
                <a:tab pos="5119688" algn="l"/>
                <a:tab pos="5568950" algn="l"/>
                <a:tab pos="6018213" algn="l"/>
                <a:tab pos="6467475" algn="l"/>
                <a:tab pos="6916738" algn="l"/>
                <a:tab pos="7366000" algn="l"/>
                <a:tab pos="7815263" algn="l"/>
                <a:tab pos="8264525" algn="l"/>
                <a:tab pos="8713788" algn="l"/>
                <a:tab pos="9163050" algn="l"/>
                <a:tab pos="9612313" algn="l"/>
              </a:tabLst>
              <a:defRPr sz="1200">
                <a:solidFill>
                  <a:srgbClr val="35507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9pPr>
          </a:lstStyle>
          <a:p>
            <a:pPr lvl="1" algn="just" eaLnBrk="1" hangingPunct="1">
              <a:spcBef>
                <a:spcPts val="425"/>
              </a:spcBef>
              <a:buClrTx/>
              <a:buFontTx/>
              <a:buNone/>
            </a:pPr>
            <a:endParaRPr lang="en-GB" altLang="pl-PL" sz="1700"/>
          </a:p>
          <a:p>
            <a:pPr lvl="1" algn="just" eaLnBrk="1" hangingPunct="1">
              <a:spcBef>
                <a:spcPts val="425"/>
              </a:spcBef>
              <a:buClrTx/>
              <a:buFontTx/>
              <a:buNone/>
            </a:pPr>
            <a:endParaRPr lang="en-GB" altLang="pl-PL" sz="1700"/>
          </a:p>
          <a:p>
            <a:pPr algn="just" eaLnBrk="1" hangingPunct="1">
              <a:spcBef>
                <a:spcPts val="425"/>
              </a:spcBef>
              <a:buClrTx/>
              <a:buFontTx/>
              <a:buNone/>
            </a:pPr>
            <a:endParaRPr lang="en-GB" altLang="pl-PL" sz="1700">
              <a:solidFill>
                <a:srgbClr val="355071"/>
              </a:solidFill>
            </a:endParaRPr>
          </a:p>
        </p:txBody>
      </p:sp>
      <p:sp>
        <p:nvSpPr>
          <p:cNvPr id="10248" name="Text Box 7"/>
          <p:cNvSpPr txBox="1">
            <a:spLocks noChangeArrowheads="1"/>
          </p:cNvSpPr>
          <p:nvPr/>
        </p:nvSpPr>
        <p:spPr bwMode="auto">
          <a:xfrm>
            <a:off x="506413" y="2222500"/>
            <a:ext cx="8093075" cy="363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/>
          </a:p>
        </p:txBody>
      </p:sp>
      <p:pic>
        <p:nvPicPr>
          <p:cNvPr id="1025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863" y="1528377"/>
            <a:ext cx="4658158" cy="523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786746037"/>
              </p:ext>
            </p:extLst>
          </p:nvPr>
        </p:nvGraphicFramePr>
        <p:xfrm>
          <a:off x="-756592" y="1999481"/>
          <a:ext cx="6169174" cy="42965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"/>
          <p:cNvSpPr txBox="1">
            <a:spLocks noChangeArrowheads="1"/>
          </p:cNvSpPr>
          <p:nvPr/>
        </p:nvSpPr>
        <p:spPr bwMode="auto">
          <a:xfrm>
            <a:off x="581025" y="687389"/>
            <a:ext cx="7989888" cy="72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ts val="4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66CC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1pPr>
            <a:lvl2pPr>
              <a:spcBef>
                <a:spcPts val="4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35507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2pPr>
            <a:lvl3pPr>
              <a:spcBef>
                <a:spcPts val="3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35507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3pPr>
            <a:lvl4pPr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5507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4pPr>
            <a:lvl5pPr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5507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5507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5507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5507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5507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pl-PL" altLang="pl-PL" sz="2800" dirty="0">
              <a:solidFill>
                <a:srgbClr val="FFFFFF"/>
              </a:solidFill>
            </a:endParaRPr>
          </a:p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l-PL" altLang="pl-PL" sz="2800" dirty="0" smtClean="0">
                <a:solidFill>
                  <a:srgbClr val="FFFFFF"/>
                </a:solidFill>
              </a:rPr>
              <a:t>SKALA JAKOŚCI ŻYCIA - </a:t>
            </a:r>
            <a:r>
              <a:rPr lang="pl-PL" altLang="pl-PL" sz="2800" dirty="0" err="1" smtClean="0">
                <a:solidFill>
                  <a:srgbClr val="FFFFFF"/>
                </a:solidFill>
              </a:rPr>
              <a:t>GESQoLS</a:t>
            </a:r>
            <a:endParaRPr lang="pl-PL" altLang="pl-PL" sz="2800" dirty="0">
              <a:solidFill>
                <a:srgbClr val="FFFFFF"/>
              </a:solidFill>
            </a:endParaRPr>
          </a:p>
        </p:txBody>
      </p:sp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581025" y="2217738"/>
            <a:ext cx="7989888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4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66CC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1pPr>
            <a:lvl2pPr>
              <a:spcBef>
                <a:spcPts val="4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35507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2pPr>
            <a:lvl3pPr>
              <a:spcBef>
                <a:spcPts val="3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35507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3pPr>
            <a:lvl4pPr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5507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4pPr>
            <a:lvl5pPr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5507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5507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5507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5507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5507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9pPr>
          </a:lstStyle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pl-PL" altLang="pl-PL" dirty="0" smtClean="0">
                <a:solidFill>
                  <a:srgbClr val="355071"/>
                </a:solidFill>
              </a:rPr>
              <a:t>Opracowana na potrzeby badania skala </a:t>
            </a:r>
            <a:r>
              <a:rPr lang="pl-PL" altLang="pl-PL" dirty="0" err="1">
                <a:solidFill>
                  <a:srgbClr val="355071"/>
                </a:solidFill>
              </a:rPr>
              <a:t>GESQoLS</a:t>
            </a:r>
            <a:r>
              <a:rPr lang="pl-PL" altLang="pl-PL" dirty="0">
                <a:solidFill>
                  <a:srgbClr val="355071"/>
                </a:solidFill>
              </a:rPr>
              <a:t> (Gender Equality </a:t>
            </a:r>
            <a:r>
              <a:rPr lang="pl-PL" altLang="pl-PL" dirty="0" err="1">
                <a:solidFill>
                  <a:srgbClr val="355071"/>
                </a:solidFill>
              </a:rPr>
              <a:t>Study</a:t>
            </a:r>
            <a:r>
              <a:rPr lang="pl-PL" altLang="pl-PL" dirty="0">
                <a:solidFill>
                  <a:srgbClr val="355071"/>
                </a:solidFill>
              </a:rPr>
              <a:t> </a:t>
            </a:r>
            <a:r>
              <a:rPr lang="pl-PL" altLang="pl-PL" dirty="0" err="1">
                <a:solidFill>
                  <a:srgbClr val="355071"/>
                </a:solidFill>
              </a:rPr>
              <a:t>Quality</a:t>
            </a:r>
            <a:r>
              <a:rPr lang="pl-PL" altLang="pl-PL" dirty="0">
                <a:solidFill>
                  <a:srgbClr val="355071"/>
                </a:solidFill>
              </a:rPr>
              <a:t> of Life </a:t>
            </a:r>
            <a:r>
              <a:rPr lang="pl-PL" altLang="pl-PL" dirty="0" err="1">
                <a:solidFill>
                  <a:srgbClr val="355071"/>
                </a:solidFill>
              </a:rPr>
              <a:t>Scale</a:t>
            </a:r>
            <a:r>
              <a:rPr lang="pl-PL" altLang="pl-PL" dirty="0">
                <a:solidFill>
                  <a:srgbClr val="355071"/>
                </a:solidFill>
              </a:rPr>
              <a:t>) </a:t>
            </a:r>
            <a:r>
              <a:rPr lang="pl-PL" altLang="pl-PL" dirty="0" smtClean="0">
                <a:solidFill>
                  <a:srgbClr val="355071"/>
                </a:solidFill>
              </a:rPr>
              <a:t>badająca 6 wymiarów jakości życia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pl-PL" altLang="pl-PL" dirty="0">
                <a:solidFill>
                  <a:srgbClr val="355071"/>
                </a:solidFill>
              </a:rPr>
              <a:t>N</a:t>
            </a:r>
            <a:r>
              <a:rPr lang="pl-PL" altLang="pl-PL" dirty="0" smtClean="0">
                <a:solidFill>
                  <a:srgbClr val="355071"/>
                </a:solidFill>
              </a:rPr>
              <a:t>a podstawie skróconej skali jakości życia Światowej Organizacji Zdrowia (</a:t>
            </a:r>
            <a:r>
              <a:rPr lang="pl-PL" altLang="pl-PL" dirty="0" err="1" smtClean="0">
                <a:solidFill>
                  <a:srgbClr val="355071"/>
                </a:solidFill>
              </a:rPr>
              <a:t>WHOQoL</a:t>
            </a:r>
            <a:r>
              <a:rPr lang="pl-PL" altLang="pl-PL" dirty="0" smtClean="0">
                <a:solidFill>
                  <a:srgbClr val="355071"/>
                </a:solidFill>
              </a:rPr>
              <a:t>-BREF)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endParaRPr lang="pl-PL" altLang="pl-PL" dirty="0">
              <a:solidFill>
                <a:srgbClr val="355071"/>
              </a:solidFill>
            </a:endParaRPr>
          </a:p>
          <a:p>
            <a:pPr>
              <a:buClrTx/>
              <a:buFontTx/>
              <a:buNone/>
            </a:pPr>
            <a:endParaRPr lang="pl-PL" altLang="pl-PL" dirty="0">
              <a:solidFill>
                <a:srgbClr val="355071"/>
              </a:solidFill>
            </a:endParaRPr>
          </a:p>
        </p:txBody>
      </p:sp>
      <p:pic>
        <p:nvPicPr>
          <p:cNvPr id="2765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0" y="2708920"/>
            <a:ext cx="6096000" cy="406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945988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581025" y="687388"/>
            <a:ext cx="7989888" cy="108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ts val="4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66CC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1pPr>
            <a:lvl2pPr>
              <a:spcBef>
                <a:spcPts val="4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35507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2pPr>
            <a:lvl3pPr>
              <a:spcBef>
                <a:spcPts val="3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35507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3pPr>
            <a:lvl4pPr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5507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4pPr>
            <a:lvl5pPr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5507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5507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5507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5507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5507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l-PL" altLang="pl-PL" sz="2800">
                <a:solidFill>
                  <a:srgbClr val="FFFFFF"/>
                </a:solidFill>
              </a:rPr>
              <a:t>WPŁYW NA JAKOŚĆ ŻYCIA – MODEL WYJŚCIOWY</a:t>
            </a:r>
          </a:p>
        </p:txBody>
      </p:sp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2627313" y="4741863"/>
            <a:ext cx="2857500" cy="371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4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66CC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1pPr>
            <a:lvl2pPr>
              <a:spcBef>
                <a:spcPts val="4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35507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2pPr>
            <a:lvl3pPr>
              <a:spcBef>
                <a:spcPts val="3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35507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3pPr>
            <a:lvl4pPr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5507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4pPr>
            <a:lvl5pPr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5507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5507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5507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5507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5507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pl-PL" altLang="pl-PL">
                <a:solidFill>
                  <a:srgbClr val="355071"/>
                </a:solidFill>
              </a:rPr>
              <a:t>Holter, Svare, Egeland 2009</a:t>
            </a:r>
          </a:p>
        </p:txBody>
      </p:sp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916113"/>
            <a:ext cx="4119563" cy="454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3" name="Text Box 4"/>
          <p:cNvSpPr txBox="1">
            <a:spLocks noChangeArrowheads="1"/>
          </p:cNvSpPr>
          <p:nvPr/>
        </p:nvSpPr>
        <p:spPr bwMode="auto">
          <a:xfrm>
            <a:off x="581025" y="687388"/>
            <a:ext cx="7988300" cy="108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/>
          </a:p>
        </p:txBody>
      </p:sp>
      <p:sp>
        <p:nvSpPr>
          <p:cNvPr id="12294" name="Text Box 5"/>
          <p:cNvSpPr txBox="1">
            <a:spLocks noChangeArrowheads="1"/>
          </p:cNvSpPr>
          <p:nvPr/>
        </p:nvSpPr>
        <p:spPr bwMode="auto">
          <a:xfrm>
            <a:off x="5003800" y="2227263"/>
            <a:ext cx="3565525" cy="3630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4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>
                <a:solidFill>
                  <a:srgbClr val="0066CC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1pPr>
            <a:lvl2pPr>
              <a:spcBef>
                <a:spcPts val="4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1600">
                <a:solidFill>
                  <a:srgbClr val="35507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2pPr>
            <a:lvl3pPr>
              <a:spcBef>
                <a:spcPts val="3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1400">
                <a:solidFill>
                  <a:srgbClr val="35507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3pPr>
            <a:lvl4pPr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1200">
                <a:solidFill>
                  <a:srgbClr val="35507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4pPr>
            <a:lvl5pPr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1200">
                <a:solidFill>
                  <a:srgbClr val="35507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1200">
                <a:solidFill>
                  <a:srgbClr val="35507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1200">
                <a:solidFill>
                  <a:srgbClr val="35507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1200">
                <a:solidFill>
                  <a:srgbClr val="35507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1200">
                <a:solidFill>
                  <a:srgbClr val="35507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pl-PL" altLang="pl-PL" b="1" dirty="0">
                <a:solidFill>
                  <a:srgbClr val="7030A0"/>
                </a:solidFill>
              </a:rPr>
              <a:t>Rozwój modelu:</a:t>
            </a:r>
          </a:p>
          <a:p>
            <a:pPr>
              <a:buFont typeface="Gill Sans MT" panose="020B0502020104020203" pitchFamily="34" charset="-18"/>
              <a:buChar char="-"/>
            </a:pPr>
            <a:r>
              <a:rPr lang="pl-PL" altLang="pl-PL" dirty="0" smtClean="0">
                <a:solidFill>
                  <a:srgbClr val="7030A0"/>
                </a:solidFill>
              </a:rPr>
              <a:t> Rekonstrukcja </a:t>
            </a:r>
            <a:r>
              <a:rPr lang="pl-PL" altLang="pl-PL" dirty="0">
                <a:solidFill>
                  <a:srgbClr val="7030A0"/>
                </a:solidFill>
              </a:rPr>
              <a:t>indeksów równości płci i </a:t>
            </a:r>
            <a:r>
              <a:rPr lang="pl-PL" altLang="pl-PL" dirty="0" smtClean="0">
                <a:solidFill>
                  <a:srgbClr val="7030A0"/>
                </a:solidFill>
              </a:rPr>
              <a:t>adaptacja </a:t>
            </a:r>
            <a:r>
              <a:rPr lang="pl-PL" altLang="pl-PL" dirty="0">
                <a:solidFill>
                  <a:srgbClr val="7030A0"/>
                </a:solidFill>
              </a:rPr>
              <a:t>do sytuacji Polski</a:t>
            </a:r>
          </a:p>
          <a:p>
            <a:pPr>
              <a:buFont typeface="Gill Sans MT" panose="020B0502020104020203" pitchFamily="34" charset="-18"/>
              <a:buChar char="-"/>
            </a:pPr>
            <a:r>
              <a:rPr lang="pl-PL" altLang="pl-PL" dirty="0" smtClean="0">
                <a:solidFill>
                  <a:srgbClr val="7030A0"/>
                </a:solidFill>
              </a:rPr>
              <a:t> Pogłębiony pomiar </a:t>
            </a:r>
            <a:r>
              <a:rPr lang="pl-PL" altLang="pl-PL" dirty="0">
                <a:solidFill>
                  <a:srgbClr val="7030A0"/>
                </a:solidFill>
              </a:rPr>
              <a:t>jakości życia</a:t>
            </a:r>
          </a:p>
          <a:p>
            <a:pPr>
              <a:buFont typeface="Gill Sans MT" panose="020B0502020104020203" pitchFamily="34" charset="-18"/>
              <a:buChar char="-"/>
            </a:pPr>
            <a:r>
              <a:rPr lang="pl-PL" altLang="pl-PL" dirty="0" smtClean="0">
                <a:solidFill>
                  <a:srgbClr val="7030A0"/>
                </a:solidFill>
              </a:rPr>
              <a:t> Dodanie </a:t>
            </a:r>
            <a:r>
              <a:rPr lang="pl-PL" altLang="pl-PL" dirty="0">
                <a:solidFill>
                  <a:srgbClr val="7030A0"/>
                </a:solidFill>
              </a:rPr>
              <a:t>nowych indeksów – władza w związku oraz tradycyjne role </a:t>
            </a:r>
            <a:r>
              <a:rPr lang="pl-PL" altLang="pl-PL" dirty="0" smtClean="0">
                <a:solidFill>
                  <a:srgbClr val="7030A0"/>
                </a:solidFill>
              </a:rPr>
              <a:t>płci</a:t>
            </a:r>
          </a:p>
          <a:p>
            <a:pPr>
              <a:buFont typeface="Gill Sans MT" panose="020B0502020104020203" pitchFamily="34" charset="-18"/>
              <a:buChar char="-"/>
            </a:pPr>
            <a:r>
              <a:rPr lang="pl-PL" altLang="pl-PL" dirty="0" smtClean="0">
                <a:solidFill>
                  <a:srgbClr val="7030A0"/>
                </a:solidFill>
              </a:rPr>
              <a:t>Analizy </a:t>
            </a:r>
            <a:r>
              <a:rPr lang="pl-PL" altLang="pl-PL" dirty="0">
                <a:solidFill>
                  <a:srgbClr val="7030A0"/>
                </a:solidFill>
              </a:rPr>
              <a:t>statystyczne z wykorzystaniem modelowania równań strukturalnych (SEM)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581025" y="857501"/>
            <a:ext cx="8094663" cy="72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ts val="4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66CC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1pPr>
            <a:lvl2pPr>
              <a:spcBef>
                <a:spcPts val="4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35507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2pPr>
            <a:lvl3pPr>
              <a:spcBef>
                <a:spcPts val="3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35507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3pPr>
            <a:lvl4pPr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5507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4pPr>
            <a:lvl5pPr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5507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5507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5507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5507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5507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l-PL" altLang="pl-PL" sz="28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ZALEŻNOŚCI </a:t>
            </a:r>
            <a:r>
              <a:rPr lang="pl-PL" altLang="pl-PL" sz="2800" dirty="0">
                <a:solidFill>
                  <a:srgbClr val="FFFFFF"/>
                </a:solidFill>
                <a:latin typeface="Calibri" panose="020F0502020204030204" pitchFamily="34" charset="0"/>
              </a:rPr>
              <a:t>MIĘDZY WYMIARAMI RÓWNOŚCI </a:t>
            </a:r>
            <a:r>
              <a:rPr lang="pl-PL" altLang="pl-PL" sz="28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PŁCI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l-PL" altLang="pl-PL" sz="28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- model dla mężczyzn</a:t>
            </a:r>
            <a:endParaRPr lang="pl-PL" altLang="pl-PL" sz="28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581025" y="2051844"/>
            <a:ext cx="8094663" cy="410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4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28650" algn="l"/>
                <a:tab pos="1076325" algn="l"/>
                <a:tab pos="1525588" algn="l"/>
                <a:tab pos="1974850" algn="l"/>
                <a:tab pos="2424113" algn="l"/>
                <a:tab pos="2873375" algn="l"/>
                <a:tab pos="3322638" algn="l"/>
                <a:tab pos="3771900" algn="l"/>
                <a:tab pos="4221163" algn="l"/>
                <a:tab pos="4670425" algn="l"/>
                <a:tab pos="5119688" algn="l"/>
                <a:tab pos="5568950" algn="l"/>
                <a:tab pos="6018213" algn="l"/>
                <a:tab pos="6467475" algn="l"/>
                <a:tab pos="6916738" algn="l"/>
                <a:tab pos="7366000" algn="l"/>
                <a:tab pos="7815263" algn="l"/>
                <a:tab pos="8264525" algn="l"/>
                <a:tab pos="8713788" algn="l"/>
                <a:tab pos="9163050" algn="l"/>
                <a:tab pos="9612313" algn="l"/>
              </a:tabLst>
              <a:defRPr>
                <a:solidFill>
                  <a:srgbClr val="0066CC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1pPr>
            <a:lvl2pPr marL="628650" indent="-301625">
              <a:spcBef>
                <a:spcPts val="4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28650" algn="l"/>
                <a:tab pos="1076325" algn="l"/>
                <a:tab pos="1525588" algn="l"/>
                <a:tab pos="1974850" algn="l"/>
                <a:tab pos="2424113" algn="l"/>
                <a:tab pos="2873375" algn="l"/>
                <a:tab pos="3322638" algn="l"/>
                <a:tab pos="3771900" algn="l"/>
                <a:tab pos="4221163" algn="l"/>
                <a:tab pos="4670425" algn="l"/>
                <a:tab pos="5119688" algn="l"/>
                <a:tab pos="5568950" algn="l"/>
                <a:tab pos="6018213" algn="l"/>
                <a:tab pos="6467475" algn="l"/>
                <a:tab pos="6916738" algn="l"/>
                <a:tab pos="7366000" algn="l"/>
                <a:tab pos="7815263" algn="l"/>
                <a:tab pos="8264525" algn="l"/>
                <a:tab pos="8713788" algn="l"/>
                <a:tab pos="9163050" algn="l"/>
                <a:tab pos="9612313" algn="l"/>
              </a:tabLst>
              <a:defRPr sz="1600">
                <a:solidFill>
                  <a:srgbClr val="35507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2pPr>
            <a:lvl3pPr>
              <a:spcBef>
                <a:spcPts val="3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28650" algn="l"/>
                <a:tab pos="1076325" algn="l"/>
                <a:tab pos="1525588" algn="l"/>
                <a:tab pos="1974850" algn="l"/>
                <a:tab pos="2424113" algn="l"/>
                <a:tab pos="2873375" algn="l"/>
                <a:tab pos="3322638" algn="l"/>
                <a:tab pos="3771900" algn="l"/>
                <a:tab pos="4221163" algn="l"/>
                <a:tab pos="4670425" algn="l"/>
                <a:tab pos="5119688" algn="l"/>
                <a:tab pos="5568950" algn="l"/>
                <a:tab pos="6018213" algn="l"/>
                <a:tab pos="6467475" algn="l"/>
                <a:tab pos="6916738" algn="l"/>
                <a:tab pos="7366000" algn="l"/>
                <a:tab pos="7815263" algn="l"/>
                <a:tab pos="8264525" algn="l"/>
                <a:tab pos="8713788" algn="l"/>
                <a:tab pos="9163050" algn="l"/>
                <a:tab pos="9612313" algn="l"/>
              </a:tabLst>
              <a:defRPr sz="1400">
                <a:solidFill>
                  <a:srgbClr val="35507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3pPr>
            <a:lvl4pPr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28650" algn="l"/>
                <a:tab pos="1076325" algn="l"/>
                <a:tab pos="1525588" algn="l"/>
                <a:tab pos="1974850" algn="l"/>
                <a:tab pos="2424113" algn="l"/>
                <a:tab pos="2873375" algn="l"/>
                <a:tab pos="3322638" algn="l"/>
                <a:tab pos="3771900" algn="l"/>
                <a:tab pos="4221163" algn="l"/>
                <a:tab pos="4670425" algn="l"/>
                <a:tab pos="5119688" algn="l"/>
                <a:tab pos="5568950" algn="l"/>
                <a:tab pos="6018213" algn="l"/>
                <a:tab pos="6467475" algn="l"/>
                <a:tab pos="6916738" algn="l"/>
                <a:tab pos="7366000" algn="l"/>
                <a:tab pos="7815263" algn="l"/>
                <a:tab pos="8264525" algn="l"/>
                <a:tab pos="8713788" algn="l"/>
                <a:tab pos="9163050" algn="l"/>
                <a:tab pos="9612313" algn="l"/>
              </a:tabLst>
              <a:defRPr sz="1200">
                <a:solidFill>
                  <a:srgbClr val="35507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4pPr>
            <a:lvl5pPr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28650" algn="l"/>
                <a:tab pos="1076325" algn="l"/>
                <a:tab pos="1525588" algn="l"/>
                <a:tab pos="1974850" algn="l"/>
                <a:tab pos="2424113" algn="l"/>
                <a:tab pos="2873375" algn="l"/>
                <a:tab pos="3322638" algn="l"/>
                <a:tab pos="3771900" algn="l"/>
                <a:tab pos="4221163" algn="l"/>
                <a:tab pos="4670425" algn="l"/>
                <a:tab pos="5119688" algn="l"/>
                <a:tab pos="5568950" algn="l"/>
                <a:tab pos="6018213" algn="l"/>
                <a:tab pos="6467475" algn="l"/>
                <a:tab pos="6916738" algn="l"/>
                <a:tab pos="7366000" algn="l"/>
                <a:tab pos="7815263" algn="l"/>
                <a:tab pos="8264525" algn="l"/>
                <a:tab pos="8713788" algn="l"/>
                <a:tab pos="9163050" algn="l"/>
                <a:tab pos="9612313" algn="l"/>
              </a:tabLst>
              <a:defRPr sz="1200">
                <a:solidFill>
                  <a:srgbClr val="35507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28650" algn="l"/>
                <a:tab pos="1076325" algn="l"/>
                <a:tab pos="1525588" algn="l"/>
                <a:tab pos="1974850" algn="l"/>
                <a:tab pos="2424113" algn="l"/>
                <a:tab pos="2873375" algn="l"/>
                <a:tab pos="3322638" algn="l"/>
                <a:tab pos="3771900" algn="l"/>
                <a:tab pos="4221163" algn="l"/>
                <a:tab pos="4670425" algn="l"/>
                <a:tab pos="5119688" algn="l"/>
                <a:tab pos="5568950" algn="l"/>
                <a:tab pos="6018213" algn="l"/>
                <a:tab pos="6467475" algn="l"/>
                <a:tab pos="6916738" algn="l"/>
                <a:tab pos="7366000" algn="l"/>
                <a:tab pos="7815263" algn="l"/>
                <a:tab pos="8264525" algn="l"/>
                <a:tab pos="8713788" algn="l"/>
                <a:tab pos="9163050" algn="l"/>
                <a:tab pos="9612313" algn="l"/>
              </a:tabLst>
              <a:defRPr sz="1200">
                <a:solidFill>
                  <a:srgbClr val="35507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28650" algn="l"/>
                <a:tab pos="1076325" algn="l"/>
                <a:tab pos="1525588" algn="l"/>
                <a:tab pos="1974850" algn="l"/>
                <a:tab pos="2424113" algn="l"/>
                <a:tab pos="2873375" algn="l"/>
                <a:tab pos="3322638" algn="l"/>
                <a:tab pos="3771900" algn="l"/>
                <a:tab pos="4221163" algn="l"/>
                <a:tab pos="4670425" algn="l"/>
                <a:tab pos="5119688" algn="l"/>
                <a:tab pos="5568950" algn="l"/>
                <a:tab pos="6018213" algn="l"/>
                <a:tab pos="6467475" algn="l"/>
                <a:tab pos="6916738" algn="l"/>
                <a:tab pos="7366000" algn="l"/>
                <a:tab pos="7815263" algn="l"/>
                <a:tab pos="8264525" algn="l"/>
                <a:tab pos="8713788" algn="l"/>
                <a:tab pos="9163050" algn="l"/>
                <a:tab pos="9612313" algn="l"/>
              </a:tabLst>
              <a:defRPr sz="1200">
                <a:solidFill>
                  <a:srgbClr val="35507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28650" algn="l"/>
                <a:tab pos="1076325" algn="l"/>
                <a:tab pos="1525588" algn="l"/>
                <a:tab pos="1974850" algn="l"/>
                <a:tab pos="2424113" algn="l"/>
                <a:tab pos="2873375" algn="l"/>
                <a:tab pos="3322638" algn="l"/>
                <a:tab pos="3771900" algn="l"/>
                <a:tab pos="4221163" algn="l"/>
                <a:tab pos="4670425" algn="l"/>
                <a:tab pos="5119688" algn="l"/>
                <a:tab pos="5568950" algn="l"/>
                <a:tab pos="6018213" algn="l"/>
                <a:tab pos="6467475" algn="l"/>
                <a:tab pos="6916738" algn="l"/>
                <a:tab pos="7366000" algn="l"/>
                <a:tab pos="7815263" algn="l"/>
                <a:tab pos="8264525" algn="l"/>
                <a:tab pos="8713788" algn="l"/>
                <a:tab pos="9163050" algn="l"/>
                <a:tab pos="9612313" algn="l"/>
              </a:tabLst>
              <a:defRPr sz="1200">
                <a:solidFill>
                  <a:srgbClr val="35507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28650" algn="l"/>
                <a:tab pos="1076325" algn="l"/>
                <a:tab pos="1525588" algn="l"/>
                <a:tab pos="1974850" algn="l"/>
                <a:tab pos="2424113" algn="l"/>
                <a:tab pos="2873375" algn="l"/>
                <a:tab pos="3322638" algn="l"/>
                <a:tab pos="3771900" algn="l"/>
                <a:tab pos="4221163" algn="l"/>
                <a:tab pos="4670425" algn="l"/>
                <a:tab pos="5119688" algn="l"/>
                <a:tab pos="5568950" algn="l"/>
                <a:tab pos="6018213" algn="l"/>
                <a:tab pos="6467475" algn="l"/>
                <a:tab pos="6916738" algn="l"/>
                <a:tab pos="7366000" algn="l"/>
                <a:tab pos="7815263" algn="l"/>
                <a:tab pos="8264525" algn="l"/>
                <a:tab pos="8713788" algn="l"/>
                <a:tab pos="9163050" algn="l"/>
                <a:tab pos="9612313" algn="l"/>
              </a:tabLst>
              <a:defRPr sz="1200">
                <a:solidFill>
                  <a:srgbClr val="35507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9pPr>
          </a:lstStyle>
          <a:p>
            <a:pPr lvl="1" algn="just" eaLnBrk="1" hangingPunct="1">
              <a:spcBef>
                <a:spcPts val="425"/>
              </a:spcBef>
              <a:buClrTx/>
              <a:buFontTx/>
              <a:buNone/>
            </a:pPr>
            <a:endParaRPr lang="en-GB" altLang="pl-PL" sz="1700"/>
          </a:p>
          <a:p>
            <a:pPr lvl="1" algn="just" eaLnBrk="1" hangingPunct="1">
              <a:spcBef>
                <a:spcPts val="425"/>
              </a:spcBef>
              <a:buClrTx/>
              <a:buFontTx/>
              <a:buNone/>
            </a:pPr>
            <a:endParaRPr lang="en-GB" altLang="pl-PL" sz="1700"/>
          </a:p>
          <a:p>
            <a:pPr algn="just" eaLnBrk="1" hangingPunct="1">
              <a:spcBef>
                <a:spcPts val="425"/>
              </a:spcBef>
              <a:buClrTx/>
              <a:buFontTx/>
              <a:buNone/>
            </a:pPr>
            <a:endParaRPr lang="en-GB" altLang="pl-PL" sz="1700">
              <a:solidFill>
                <a:srgbClr val="355071"/>
              </a:solidFill>
            </a:endParaRPr>
          </a:p>
        </p:txBody>
      </p:sp>
      <p:sp>
        <p:nvSpPr>
          <p:cNvPr id="14344" name="Text Box 7"/>
          <p:cNvSpPr txBox="1">
            <a:spLocks noChangeArrowheads="1"/>
          </p:cNvSpPr>
          <p:nvPr/>
        </p:nvSpPr>
        <p:spPr bwMode="auto">
          <a:xfrm>
            <a:off x="506413" y="2222500"/>
            <a:ext cx="8093075" cy="363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895" y="1582889"/>
            <a:ext cx="7039371" cy="567968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ytuł 1"/>
          <p:cNvSpPr>
            <a:spLocks noGrp="1"/>
          </p:cNvSpPr>
          <p:nvPr>
            <p:ph type="title"/>
          </p:nvPr>
        </p:nvSpPr>
        <p:spPr>
          <a:xfrm>
            <a:off x="581025" y="687388"/>
            <a:ext cx="7951415" cy="653380"/>
          </a:xfrm>
        </p:spPr>
        <p:txBody>
          <a:bodyPr/>
          <a:lstStyle/>
          <a:p>
            <a:r>
              <a:rPr lang="pl-PL" altLang="pl-PL" dirty="0" smtClean="0"/>
              <a:t>Model dla kobiet – znaczenie męskiej władzy </a:t>
            </a:r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628800"/>
            <a:ext cx="6928036" cy="5525669"/>
          </a:xfrm>
        </p:spPr>
      </p:pic>
      <p:sp>
        <p:nvSpPr>
          <p:cNvPr id="8" name="Elipsa 7"/>
          <p:cNvSpPr/>
          <p:nvPr/>
        </p:nvSpPr>
        <p:spPr bwMode="auto">
          <a:xfrm>
            <a:off x="5940152" y="5711017"/>
            <a:ext cx="1728192" cy="113895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pl-PL" sz="1800" b="0" i="0" u="none" strike="noStrike" cap="none" normalizeH="0" baseline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ytuł 1"/>
          <p:cNvSpPr>
            <a:spLocks noGrp="1"/>
          </p:cNvSpPr>
          <p:nvPr>
            <p:ph type="title"/>
          </p:nvPr>
        </p:nvSpPr>
        <p:spPr>
          <a:xfrm>
            <a:off x="581025" y="764704"/>
            <a:ext cx="7986713" cy="725388"/>
          </a:xfrm>
        </p:spPr>
        <p:txBody>
          <a:bodyPr/>
          <a:lstStyle/>
          <a:p>
            <a:r>
              <a:rPr lang="pl-PL" altLang="pl-PL" dirty="0" smtClean="0"/>
              <a:t>Model 2 DETERMINANTY PRAKTYK RÓWNOŚCIOWYCH - mężczyźni</a:t>
            </a:r>
          </a:p>
        </p:txBody>
      </p:sp>
      <p:pic>
        <p:nvPicPr>
          <p:cNvPr id="2" name="Symbol zastępczy zawartości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49" y="1844824"/>
            <a:ext cx="8984551" cy="487617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Motyw pakiet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yw pakietu Office">
      <a:majorFont>
        <a:latin typeface="Gill Sans MT"/>
        <a:ea typeface=""/>
        <a:cs typeface="Arial"/>
      </a:majorFont>
      <a:minorFont>
        <a:latin typeface="Gill Sans MT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pl-PL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pl-PL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Motyw pakiet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yw pakiet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Motyw pakiet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yw pakietu Office">
      <a:majorFont>
        <a:latin typeface="Gill Sans MT"/>
        <a:ea typeface=""/>
        <a:cs typeface="Arial"/>
      </a:majorFont>
      <a:minorFont>
        <a:latin typeface="Gill Sans MT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pl-PL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pl-PL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Motyw pakiet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yw pakiet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4527</TotalTime>
  <Words>2252</Words>
  <Application>Microsoft Office PowerPoint</Application>
  <PresentationFormat>Pokaz na ekranie (4:3)</PresentationFormat>
  <Paragraphs>558</Paragraphs>
  <Slides>17</Slides>
  <Notes>17</Notes>
  <HiddenSlides>0</HiddenSlides>
  <MMClips>0</MMClips>
  <ScaleCrop>false</ScaleCrop>
  <HeadingPairs>
    <vt:vector size="6" baseType="variant">
      <vt:variant>
        <vt:lpstr>Używane czcionki</vt:lpstr>
      </vt:variant>
      <vt:variant>
        <vt:i4>10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17</vt:i4>
      </vt:variant>
    </vt:vector>
  </HeadingPairs>
  <TitlesOfParts>
    <vt:vector size="29" baseType="lpstr">
      <vt:lpstr>Microsoft YaHei</vt:lpstr>
      <vt:lpstr>SimSun</vt:lpstr>
      <vt:lpstr>Arial</vt:lpstr>
      <vt:lpstr>Calibri</vt:lpstr>
      <vt:lpstr>Gill Sans MT</vt:lpstr>
      <vt:lpstr>Mangal</vt:lpstr>
      <vt:lpstr>Segoe UI</vt:lpstr>
      <vt:lpstr>Times New Roman</vt:lpstr>
      <vt:lpstr>Wingdings</vt:lpstr>
      <vt:lpstr>Wingdings 2</vt:lpstr>
      <vt:lpstr>Motyw pakietu Office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Model dla kobiet – znaczenie męskiej władzy </vt:lpstr>
      <vt:lpstr>Model 2 DETERMINANTY PRAKTYK RÓWNOŚCIOWYCH - mężczyźni</vt:lpstr>
      <vt:lpstr>Prezentacja programu PowerPoint</vt:lpstr>
      <vt:lpstr>Podsumowanie </vt:lpstr>
      <vt:lpstr>Prezentacja programu PowerPoint</vt:lpstr>
      <vt:lpstr>Prezentacja programu PowerPoint</vt:lpstr>
      <vt:lpstr>Prezentacja programu PowerPoint</vt:lpstr>
      <vt:lpstr>Prezentacja programu PowerPoint</vt:lpstr>
      <vt:lpstr>Podsumowanie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Gender Equality policies in Norway and Poland: Building better societies, exported good or imposed regulation?</dc:title>
  <dc:subject/>
  <dc:creator>tmkorsvi</dc:creator>
  <cp:keywords/>
  <dc:description/>
  <cp:lastModifiedBy>transfam</cp:lastModifiedBy>
  <cp:revision>193</cp:revision>
  <cp:lastPrinted>1601-01-01T00:00:00Z</cp:lastPrinted>
  <dcterms:created xsi:type="dcterms:W3CDTF">2014-10-27T13:19:56Z</dcterms:created>
  <dcterms:modified xsi:type="dcterms:W3CDTF">2016-04-18T22:22:41Z</dcterms:modified>
</cp:coreProperties>
</file>